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89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4"/>
  </p:notesMasterIdLst>
  <p:sldIdLst>
    <p:sldId id="256" r:id="rId2"/>
    <p:sldId id="257" r:id="rId3"/>
    <p:sldId id="258" r:id="rId4"/>
    <p:sldId id="388" r:id="rId5"/>
    <p:sldId id="396" r:id="rId6"/>
    <p:sldId id="261" r:id="rId7"/>
    <p:sldId id="377" r:id="rId8"/>
    <p:sldId id="322" r:id="rId9"/>
    <p:sldId id="323" r:id="rId10"/>
    <p:sldId id="324" r:id="rId11"/>
    <p:sldId id="326" r:id="rId12"/>
    <p:sldId id="327" r:id="rId13"/>
    <p:sldId id="262" r:id="rId14"/>
    <p:sldId id="348" r:id="rId15"/>
    <p:sldId id="263" r:id="rId16"/>
    <p:sldId id="330" r:id="rId17"/>
    <p:sldId id="341" r:id="rId18"/>
    <p:sldId id="328" r:id="rId19"/>
    <p:sldId id="292" r:id="rId20"/>
    <p:sldId id="329" r:id="rId21"/>
    <p:sldId id="380" r:id="rId22"/>
    <p:sldId id="381" r:id="rId23"/>
    <p:sldId id="382" r:id="rId24"/>
    <p:sldId id="383" r:id="rId25"/>
    <p:sldId id="384" r:id="rId26"/>
    <p:sldId id="385" r:id="rId27"/>
    <p:sldId id="386" r:id="rId28"/>
    <p:sldId id="387" r:id="rId29"/>
    <p:sldId id="334" r:id="rId30"/>
    <p:sldId id="379" r:id="rId31"/>
    <p:sldId id="294" r:id="rId32"/>
    <p:sldId id="331" r:id="rId33"/>
    <p:sldId id="349" r:id="rId34"/>
    <p:sldId id="350" r:id="rId35"/>
    <p:sldId id="351" r:id="rId36"/>
    <p:sldId id="352" r:id="rId37"/>
    <p:sldId id="397" r:id="rId38"/>
    <p:sldId id="371" r:id="rId39"/>
    <p:sldId id="372" r:id="rId40"/>
    <p:sldId id="373" r:id="rId41"/>
    <p:sldId id="374" r:id="rId42"/>
    <p:sldId id="353" r:id="rId43"/>
    <p:sldId id="332" r:id="rId44"/>
    <p:sldId id="389" r:id="rId45"/>
    <p:sldId id="333" r:id="rId46"/>
    <p:sldId id="378" r:id="rId47"/>
    <p:sldId id="299" r:id="rId48"/>
    <p:sldId id="354" r:id="rId49"/>
    <p:sldId id="300" r:id="rId50"/>
    <p:sldId id="335" r:id="rId51"/>
    <p:sldId id="390" r:id="rId52"/>
    <p:sldId id="337" r:id="rId53"/>
    <p:sldId id="303" r:id="rId54"/>
    <p:sldId id="355" r:id="rId55"/>
    <p:sldId id="356" r:id="rId56"/>
    <p:sldId id="357" r:id="rId57"/>
    <p:sldId id="304" r:id="rId58"/>
    <p:sldId id="391" r:id="rId59"/>
    <p:sldId id="358" r:id="rId60"/>
    <p:sldId id="361" r:id="rId61"/>
    <p:sldId id="362" r:id="rId62"/>
    <p:sldId id="342" r:id="rId63"/>
    <p:sldId id="336" r:id="rId64"/>
    <p:sldId id="307" r:id="rId65"/>
    <p:sldId id="359" r:id="rId66"/>
    <p:sldId id="375" r:id="rId67"/>
    <p:sldId id="376" r:id="rId68"/>
    <p:sldId id="360" r:id="rId69"/>
    <p:sldId id="308" r:id="rId70"/>
    <p:sldId id="343" r:id="rId71"/>
    <p:sldId id="338" r:id="rId72"/>
    <p:sldId id="311" r:id="rId73"/>
    <p:sldId id="363" r:id="rId74"/>
    <p:sldId id="364" r:id="rId75"/>
    <p:sldId id="344" r:id="rId76"/>
    <p:sldId id="392" r:id="rId77"/>
    <p:sldId id="345" r:id="rId78"/>
    <p:sldId id="346" r:id="rId79"/>
    <p:sldId id="347" r:id="rId80"/>
    <p:sldId id="365" r:id="rId81"/>
    <p:sldId id="366" r:id="rId82"/>
    <p:sldId id="313" r:id="rId83"/>
    <p:sldId id="393" r:id="rId84"/>
    <p:sldId id="339" r:id="rId85"/>
    <p:sldId id="315" r:id="rId86"/>
    <p:sldId id="340" r:id="rId87"/>
    <p:sldId id="368" r:id="rId88"/>
    <p:sldId id="394" r:id="rId89"/>
    <p:sldId id="369" r:id="rId90"/>
    <p:sldId id="370" r:id="rId91"/>
    <p:sldId id="395" r:id="rId92"/>
    <p:sldId id="321" r:id="rId93"/>
  </p:sldIdLst>
  <p:sldSz cx="9144000" cy="6858000" type="screen4x3"/>
  <p:notesSz cx="6858000" cy="9144000"/>
  <p:custDataLst>
    <p:tags r:id="rId95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5801B"/>
    <a:srgbClr val="37C7B6"/>
    <a:srgbClr val="35D3A2"/>
    <a:srgbClr val="9966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4684" autoAdjust="0"/>
  </p:normalViewPr>
  <p:slideViewPr>
    <p:cSldViewPr snapToGrid="0">
      <p:cViewPr>
        <p:scale>
          <a:sx n="130" d="100"/>
          <a:sy n="130" d="100"/>
        </p:scale>
        <p:origin x="-1074" y="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gs" Target="tags/tag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notesMaster" Target="notesMasters/notesMaster1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/>
            <a:lvl1pPr algn="r">
              <a:defRPr sz="1200"/>
            </a:lvl1pPr>
          </a:lstStyle>
          <a:p>
            <a:fld id="{3D17FB26-A15B-4BA7-8AA6-FE301413F40A}" type="datetimeFigureOut">
              <a:rPr lang="ru-RU" smtClean="0"/>
              <a:pPr/>
              <a:t>01.11.2024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/>
            <a:lvl1pPr algn="r">
              <a:defRPr sz="1200"/>
            </a:lvl1pPr>
          </a:lstStyle>
          <a:p>
            <a:fld id="{416B9760-A3B1-45E0-98E2-C20E8637537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xmlns:a14="http://schemas.microsoft.com/office/drawing/2010/main" val="2275306721"/>
      </p:ext>
    </p:extLst>
  </p:cSld>
  <p:clrMap bg1="lt1" tx1="dk1" bg2="lt2" tx2="dk2" accent1="accent1" accent2="accent2" accent3="accent3" accent4="accent4" accent5="accent5" accent6="accent6" hlink="hlink" folHlink="folHlink"/>
  <p:notesStyle>
    <a:defPPr/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70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76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defPPr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defPPr/>
          </a:lstStyle>
          <a:p>
            <a:fld id="{416B9760-A3B1-45E0-98E2-C20E8637537A}" type="slidenum">
              <a:rPr lang="ru-RU" smtClean="0"/>
              <a:pPr/>
              <a:t>77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216C5678-EE20-4FA5-88E2-6E0BD67A2E26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defPPr/>
          </a:lstStyle>
          <a:p>
            <a:r>
              <a:rPr lang="en-US" smtClean="0"/>
              <a:t>Footer Text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2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2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4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8.png"/><Relationship Id="rId4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1.png"/><Relationship Id="rId7" Type="http://schemas.openxmlformats.org/officeDocument/2006/relationships/image" Target="../media/image64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18.png"/><Relationship Id="rId9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78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77.jpeg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2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81.jpeg"/><Relationship Id="rId4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3.png"/><Relationship Id="rId7" Type="http://schemas.openxmlformats.org/officeDocument/2006/relationships/image" Target="../media/image10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23.jpeg"/><Relationship Id="rId4" Type="http://schemas.openxmlformats.org/officeDocument/2006/relationships/image" Target="../media/image10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7" Type="http://schemas.openxmlformats.org/officeDocument/2006/relationships/image" Target="../media/image4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image" Target="../media/image11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eg"/><Relationship Id="rId5" Type="http://schemas.openxmlformats.org/officeDocument/2006/relationships/image" Target="../media/image116.jpeg"/><Relationship Id="rId4" Type="http://schemas.openxmlformats.org/officeDocument/2006/relationships/image" Target="../media/image11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image" Target="../media/image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0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35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36.png"/><Relationship Id="rId7" Type="http://schemas.openxmlformats.org/officeDocument/2006/relationships/image" Target="../media/image13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05.jpeg"/><Relationship Id="rId4" Type="http://schemas.openxmlformats.org/officeDocument/2006/relationships/image" Target="../media/image106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7" Type="http://schemas.openxmlformats.org/officeDocument/2006/relationships/image" Target="../media/image4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2.jpeg"/><Relationship Id="rId5" Type="http://schemas.openxmlformats.org/officeDocument/2006/relationships/image" Target="../media/image141.jpeg"/><Relationship Id="rId4" Type="http://schemas.openxmlformats.org/officeDocument/2006/relationships/image" Target="../media/image1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4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51.png"/><Relationship Id="rId7" Type="http://schemas.openxmlformats.org/officeDocument/2006/relationships/image" Target="../media/image15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05.jpeg"/><Relationship Id="rId4" Type="http://schemas.openxmlformats.org/officeDocument/2006/relationships/image" Target="../media/image106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7" Type="http://schemas.openxmlformats.org/officeDocument/2006/relationships/image" Target="../media/image4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7.jpeg"/><Relationship Id="rId5" Type="http://schemas.openxmlformats.org/officeDocument/2006/relationships/image" Target="../media/image156.jpeg"/><Relationship Id="rId4" Type="http://schemas.openxmlformats.org/officeDocument/2006/relationships/image" Target="../media/image18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2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4.png"/><Relationship Id="rId4" Type="http://schemas.openxmlformats.org/officeDocument/2006/relationships/image" Target="../media/image163.png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jpeg"/><Relationship Id="rId3" Type="http://schemas.openxmlformats.org/officeDocument/2006/relationships/image" Target="../media/image165.png"/><Relationship Id="rId7" Type="http://schemas.openxmlformats.org/officeDocument/2006/relationships/image" Target="../media/image10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67.jpeg"/><Relationship Id="rId4" Type="http://schemas.openxmlformats.org/officeDocument/2006/relationships/image" Target="../media/image166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7" Type="http://schemas.openxmlformats.org/officeDocument/2006/relationships/image" Target="../media/image4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1.jpeg"/><Relationship Id="rId5" Type="http://schemas.openxmlformats.org/officeDocument/2006/relationships/image" Target="../media/image170.jpeg"/><Relationship Id="rId4" Type="http://schemas.openxmlformats.org/officeDocument/2006/relationships/image" Target="../media/image18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3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png"/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8.png"/><Relationship Id="rId4" Type="http://schemas.openxmlformats.org/officeDocument/2006/relationships/image" Target="../media/image4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1.png"/><Relationship Id="rId4" Type="http://schemas.openxmlformats.org/officeDocument/2006/relationships/image" Target="../media/image180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4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jpeg"/><Relationship Id="rId5" Type="http://schemas.openxmlformats.org/officeDocument/2006/relationships/image" Target="../media/image184.jpeg"/><Relationship Id="rId4" Type="http://schemas.openxmlformats.org/officeDocument/2006/relationships/image" Target="../media/image183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7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png"/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2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4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3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216C5678-EE20-4FA5-88E2-6E0BD67A2E26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defPPr/>
          </a:lstStyle>
          <a:p>
            <a:r>
              <a:rPr lang="en-US" smtClean="0"/>
              <a:t>GEOSOFT DENT</a:t>
            </a:r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ctrTitle"/>
          </p:nvPr>
        </p:nvSpPr>
        <p:spPr>
          <a:xfrm>
            <a:off x="5082883" y="1798131"/>
            <a:ext cx="3690489" cy="1703886"/>
          </a:xfrm>
        </p:spPr>
        <p:txBody>
          <a:bodyPr/>
          <a:lstStyle>
            <a:defPPr/>
          </a:lstStyle>
          <a:p>
            <a:r>
              <a:rPr lang="ru-RU" sz="1800" smtClean="0">
                <a:solidFill>
                  <a:srgbClr val="9966FF"/>
                </a:solidFill>
              </a:rPr>
              <a:t>МНОГОФУНКЦИОНАЛЬНЫЙ СТОМАТОЛОГИЧЕСКИЙ КОМПЛЕКС </a:t>
            </a:r>
            <a:br>
              <a:rPr lang="ru-RU" sz="1800" smtClean="0">
                <a:solidFill>
                  <a:srgbClr val="9966FF"/>
                </a:solidFill>
              </a:rPr>
            </a:br>
            <a:r>
              <a:rPr lang="ru-RU" sz="2400" b="1" smtClean="0">
                <a:solidFill>
                  <a:srgbClr val="9966FF"/>
                </a:solidFill>
              </a:rPr>
              <a:t>«</a:t>
            </a:r>
            <a:r>
              <a:rPr lang="en-US" sz="2400" b="1" smtClean="0">
                <a:solidFill>
                  <a:srgbClr val="9966FF"/>
                </a:solidFill>
              </a:rPr>
              <a:t>ESTUS</a:t>
            </a:r>
            <a:r>
              <a:rPr lang="ru-RU" sz="2400" smtClean="0">
                <a:solidFill>
                  <a:srgbClr val="9966FF"/>
                </a:solidFill>
              </a:rPr>
              <a:t>»</a:t>
            </a:r>
            <a:endParaRPr lang="en-US" sz="2400">
              <a:solidFill>
                <a:srgbClr val="9966FF"/>
              </a:solidFill>
            </a:endParaRPr>
          </a:p>
        </p:txBody>
      </p:sp>
      <p:sp>
        <p:nvSpPr>
          <p:cNvPr id="16" name="Subtitle 2"/>
          <p:cNvSpPr>
            <a:spLocks noGrp="1"/>
          </p:cNvSpPr>
          <p:nvPr>
            <p:ph type="subTitle" idx="1"/>
          </p:nvPr>
        </p:nvSpPr>
        <p:spPr>
          <a:xfrm>
            <a:off x="5130509" y="4344870"/>
            <a:ext cx="3582478" cy="1066800"/>
          </a:xfrm>
        </p:spPr>
        <p:txBody>
          <a:bodyPr>
            <a:normAutofit/>
          </a:bodyPr>
          <a:lstStyle>
            <a:defPPr/>
          </a:lstStyle>
          <a:p>
            <a:r>
              <a:rPr lang="ru-RU" sz="1800" smtClean="0"/>
              <a:t>НОВАЯ ЛИНЕЙКА ЭНДОДОНТИЧЕСКИХ АППАРАТОВ</a:t>
            </a:r>
            <a:endParaRPr lang="en-US" sz="1800"/>
          </a:p>
        </p:txBody>
      </p:sp>
      <p:pic>
        <p:nvPicPr>
          <p:cNvPr id="10" name="Рисунок 9" descr="ESTU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8877" y="1199722"/>
            <a:ext cx="1984165" cy="417135"/>
          </a:xfrm>
          <a:prstGeom prst="rect">
            <a:avLst/>
          </a:prstGeom>
        </p:spPr>
      </p:pic>
      <p:pic>
        <p:nvPicPr>
          <p:cNvPr id="1026" name="Picture 2" descr="J:\работа\ДИЗАЙН\презентация\общий вид мой 202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03373" y="1527615"/>
            <a:ext cx="4919152" cy="418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xmlns:p159="http://schemas.microsoft.com/office/powerpoint/2015/09/main" xmlns:p15="http://schemas.microsoft.com/office/powerpoint/2012/main" xmlns:a14="http://schemas.microsoft.com/office/drawing/2010/main" val="12530711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J:\работа\ДИЗАЙН\презентация\связь мульти с другими3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9035" y="1922536"/>
            <a:ext cx="8307387" cy="362108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3" name="Subtitle 2"/>
          <p:cNvSpPr txBox="1"/>
          <p:nvPr/>
        </p:nvSpPr>
        <p:spPr>
          <a:xfrm>
            <a:off x="524786" y="877350"/>
            <a:ext cx="6488264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ВСЕ ЭТАПЫ ЭНДОДОНТИЧЕСКОГО ЛЕЧЕНИЯ В ОДНОМ КОМПЛЕКСЕ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4" name="Рисунок 13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13204304" y="6330975"/>
            <a:ext cx="1412681" cy="2908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 </a:t>
            </a:r>
            <a:r>
              <a:rPr lang="en-US" sz="1400" smtClean="0">
                <a:solidFill>
                  <a:srgbClr val="9966FF"/>
                </a:solidFill>
                <a:latin typeface="Calibri" pitchFamily="34" charset="0"/>
              </a:rPr>
              <a:t>IRRIGATION</a:t>
            </a:r>
            <a:endParaRPr lang="ru-RU" sz="1400" smtClean="0">
              <a:solidFill>
                <a:srgbClr val="9966FF"/>
              </a:solidFill>
              <a:latin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038927" y="4812072"/>
            <a:ext cx="157299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5. ОБТУРАЦИЯ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3534545" y="1732111"/>
            <a:ext cx="182463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2.ПРЕПАРИРОВАНИЕ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149037" y="4380140"/>
            <a:ext cx="1542861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1. ДИАГНОСТИКА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852566" y="5653386"/>
            <a:ext cx="160016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3. АПЕКСЛОКАЦИЯ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5562993" y="1765419"/>
            <a:ext cx="1649074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6. РЕСТАВРАЦИЯ </a:t>
            </a:r>
          </a:p>
        </p:txBody>
      </p:sp>
      <p:sp>
        <p:nvSpPr>
          <p:cNvPr id="40" name="Прямоугольник 39"/>
          <p:cNvSpPr/>
          <p:nvPr/>
        </p:nvSpPr>
        <p:spPr>
          <a:xfrm>
            <a:off x="5190025" y="5663282"/>
            <a:ext cx="2657912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4. УЛЬТРАЗВУКОВАЯ ОБРАБОТКА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869140" y="1446116"/>
            <a:ext cx="4853442" cy="4708981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Гибкая комплектация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состав функциональных устройств в комплекте поставки изделия определяется заказчиком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 постоянного наращивания функционала комплекса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приобретения дополнительных функциональных устройств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Поддержка работы до 10 функциональных устройств</a:t>
            </a: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Устойчивая связь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между блоком управления «ESTUS MULTI» и функциональным устройством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по радиоканалу</a:t>
            </a: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Автоматическое распознавание системой используемого функционального устройства и активация соответствующего рабочего режима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дисплее «ESTUS MULTI»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Удобная настройка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всех параметров функциональных устройств с одного 5-ти дюймового цветного  touch-дисплея «ESTUS MULTI», дружественный интерфейс управления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Оптимальная организация рабочего пространства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минимизации используемого оборудования</a:t>
            </a: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работы любого функционального устройства как  в составе комплекса «ESTUS»,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так и автономно при отсутствии блока управления ESTUS MULTI</a:t>
            </a:r>
          </a:p>
        </p:txBody>
      </p:sp>
      <p:pic>
        <p:nvPicPr>
          <p:cNvPr id="3074" name="Picture 2" descr="J:\работа\ДИЗАЙН\презентация\для презентации 2022\система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46704" y="1420386"/>
            <a:ext cx="3354027" cy="4846898"/>
          </a:xfrm>
          <a:prstGeom prst="rect">
            <a:avLst/>
          </a:prstGeom>
          <a:noFill/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КОМПЛЕКСА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D:\работа\ДИЗАЙН\презентация\для презентации 2022\врач с филлt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71688" y="2704129"/>
            <a:ext cx="2930800" cy="2338719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457200" y="1446116"/>
            <a:ext cx="8265382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Отсутствие пауз между этапами лечения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возможности подготовки ассистентом  функционального устройства для следующего этапа лечения в процессе работы врача на предыдущем этапе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КОМПЛЕКСА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6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776095" y="4053519"/>
            <a:ext cx="2136001" cy="1549842"/>
          </a:xfrm>
          <a:prstGeom prst="rect">
            <a:avLst/>
          </a:prstGeom>
          <a:noFill/>
        </p:spPr>
      </p:pic>
      <p:sp>
        <p:nvSpPr>
          <p:cNvPr id="18" name="Кольцо 17"/>
          <p:cNvSpPr/>
          <p:nvPr/>
        </p:nvSpPr>
        <p:spPr>
          <a:xfrm rot="2898596">
            <a:off x="4969378" y="4638029"/>
            <a:ext cx="184752" cy="184936"/>
          </a:xfrm>
          <a:prstGeom prst="donut">
            <a:avLst>
              <a:gd name="adj" fmla="val 11207"/>
            </a:avLst>
          </a:prstGeom>
          <a:noFill/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9" name="Picture 2" descr="C:\Users\estsveta\Downloads\рука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31576">
            <a:off x="5008921" y="4679499"/>
            <a:ext cx="927486" cy="1349271"/>
          </a:xfrm>
          <a:prstGeom prst="rect">
            <a:avLst/>
          </a:prstGeom>
          <a:noFill/>
        </p:spPr>
      </p:pic>
      <p:sp>
        <p:nvSpPr>
          <p:cNvPr id="14" name="Выноска 1 13"/>
          <p:cNvSpPr/>
          <p:nvPr/>
        </p:nvSpPr>
        <p:spPr>
          <a:xfrm>
            <a:off x="3637128" y="2313294"/>
            <a:ext cx="3759959" cy="921225"/>
          </a:xfrm>
          <a:prstGeom prst="borderCallout1">
            <a:avLst>
              <a:gd name="adj1" fmla="val 29094"/>
              <a:gd name="adj2" fmla="val -5041"/>
              <a:gd name="adj3" fmla="val 133050"/>
              <a:gd name="adj4" fmla="val -38452"/>
            </a:avLst>
          </a:prstGeom>
          <a:noFill/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5128" name="Picture 8" descr="C:\Users\estsveta\Downloads\ассистент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823879" y="3494688"/>
            <a:ext cx="2142700" cy="2541724"/>
          </a:xfrm>
          <a:prstGeom prst="rect">
            <a:avLst/>
          </a:prstGeom>
          <a:noFill/>
        </p:spPr>
      </p:pic>
      <p:sp>
        <p:nvSpPr>
          <p:cNvPr id="23" name="Выноска 1 22"/>
          <p:cNvSpPr/>
          <p:nvPr/>
        </p:nvSpPr>
        <p:spPr>
          <a:xfrm>
            <a:off x="3639403" y="3480179"/>
            <a:ext cx="2361062" cy="2552131"/>
          </a:xfrm>
          <a:prstGeom prst="borderCallout1">
            <a:avLst>
              <a:gd name="adj1" fmla="val 12579"/>
              <a:gd name="adj2" fmla="val 102185"/>
              <a:gd name="adj3" fmla="val 63237"/>
              <a:gd name="adj4" fmla="val 160927"/>
            </a:avLst>
          </a:prstGeom>
          <a:noFill/>
          <a:ln w="222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5130" name="Picture 10" descr="D:\работа\ДИЗАЙН\презентация\филл\Estus Fill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940626" y="2463420"/>
            <a:ext cx="1581681" cy="696605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5710124" y="2542904"/>
            <a:ext cx="1584605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ЭТАП  5. ОБТУРАЦИЯ КОРНЕВОГО КАНАЛА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965484" y="3637000"/>
            <a:ext cx="1732456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ПОДГОТОВКА К ЭТАПУ 6. РЕСТАВРАЦИЯ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03671" y="5172373"/>
            <a:ext cx="565572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ВРАЧ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816429" y="3229842"/>
            <a:ext cx="904490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АССИСТЕНТ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1" name="Прямоугольник 20"/>
          <p:cNvSpPr/>
          <p:nvPr/>
        </p:nvSpPr>
        <p:spPr>
          <a:xfrm>
            <a:off x="409434" y="1348518"/>
            <a:ext cx="8440368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работы всех функциональных устройств «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в паре с блоком управления «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», необходимо предварительно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создать «пару»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между каждым устройством и «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». </a:t>
            </a:r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grpSp>
        <p:nvGrpSpPr>
          <p:cNvPr id="35" name="Группа 34"/>
          <p:cNvGrpSpPr/>
          <p:nvPr/>
        </p:nvGrpSpPr>
        <p:grpSpPr>
          <a:xfrm>
            <a:off x="383527" y="2085740"/>
            <a:ext cx="8322715" cy="4162637"/>
            <a:chOff x="383527" y="2340172"/>
            <a:chExt cx="8322715" cy="4162637"/>
          </a:xfrm>
        </p:grpSpPr>
        <p:pic>
          <p:nvPicPr>
            <p:cNvPr id="17411" name="Picture 3" descr="D:\работа\ДИЗАЙН\презентация\для презентации 2022\наконечники пульп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6857434" y="4040989"/>
              <a:ext cx="468000" cy="2461820"/>
            </a:xfrm>
            <a:prstGeom prst="rect">
              <a:avLst/>
            </a:prstGeom>
            <a:noFill/>
          </p:spPr>
        </p:pic>
        <p:pic>
          <p:nvPicPr>
            <p:cNvPr id="17410" name="Picture 2" descr="D:\работа\ДИЗАЙН\презентация\для презентации 2022\БЛОК С ЭКРАНОМ НАСТРОЙКИ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2703499" y="2478893"/>
              <a:ext cx="3531805" cy="2563053"/>
            </a:xfrm>
            <a:prstGeom prst="rect">
              <a:avLst/>
            </a:prstGeom>
            <a:noFill/>
          </p:spPr>
        </p:pic>
        <p:pic>
          <p:nvPicPr>
            <p:cNvPr id="17412" name="Picture 4" descr="D:\работа\ДИЗАЙН\презентация\для презентации 2022\наконечники лайт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7767455" y="3334493"/>
              <a:ext cx="411898" cy="2271924"/>
            </a:xfrm>
            <a:prstGeom prst="rect">
              <a:avLst/>
            </a:prstGeom>
            <a:noFill/>
          </p:spPr>
        </p:pic>
        <p:pic>
          <p:nvPicPr>
            <p:cNvPr id="17413" name="Picture 5" descr="D:\работа\ДИЗАЙН\презентация\для презентации 2022\наконечники филл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1959254" y="3692601"/>
              <a:ext cx="411898" cy="2286985"/>
            </a:xfrm>
            <a:prstGeom prst="rect">
              <a:avLst/>
            </a:prstGeom>
            <a:noFill/>
          </p:spPr>
        </p:pic>
        <p:pic>
          <p:nvPicPr>
            <p:cNvPr id="17414" name="Picture 6" descr="D:\работа\ДИЗАЙН\презентация\для презентации 2022\наконечники пак.png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255487" y="2340172"/>
              <a:ext cx="411898" cy="2207456"/>
            </a:xfrm>
            <a:prstGeom prst="rect">
              <a:avLst/>
            </a:prstGeom>
            <a:noFill/>
          </p:spPr>
        </p:pic>
        <p:pic>
          <p:nvPicPr>
            <p:cNvPr id="17415" name="Picture 7" descr="D:\работа\ДИЗАЙН\презентация\апекс\АПЕКСЛОКАТОР2.png"/>
            <p:cNvPicPr>
              <a:picLocks noChangeAspect="1" noChangeArrowheads="1"/>
            </p:cNvPicPr>
            <p:nvPr/>
          </p:nvPicPr>
          <p:blipFill>
            <a:blip r:embed="rId8" cstate="print"/>
            <a:stretch>
              <a:fillRect/>
            </a:stretch>
          </p:blipFill>
          <p:spPr bwMode="auto">
            <a:xfrm>
              <a:off x="6614990" y="2611150"/>
              <a:ext cx="1205196" cy="625551"/>
            </a:xfrm>
            <a:prstGeom prst="rect">
              <a:avLst/>
            </a:prstGeom>
            <a:noFill/>
          </p:spPr>
        </p:pic>
        <p:sp>
          <p:nvSpPr>
            <p:cNvPr id="19" name="Прямоугольник 18"/>
            <p:cNvSpPr/>
            <p:nvPr/>
          </p:nvSpPr>
          <p:spPr>
            <a:xfrm>
              <a:off x="383527" y="4120673"/>
              <a:ext cx="894124" cy="4063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PACK </a:t>
              </a:r>
            </a:p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SN 310345</a:t>
              </a:r>
              <a:endParaRPr lang="ru-RU" sz="1000" b="1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20" name="Picture 2" descr="F:\работа\ДИЗАЙН\презентация\знат радиоканала.png"/>
            <p:cNvPicPr>
              <a:picLocks noChangeAspect="1" noChangeArrowheads="1"/>
            </p:cNvPicPr>
            <p:nvPr/>
          </p:nvPicPr>
          <p:blipFill>
            <a:blip r:embed="rId9" cstate="print"/>
            <a:stretch>
              <a:fillRect/>
            </a:stretch>
          </p:blipFill>
          <p:spPr bwMode="auto">
            <a:xfrm>
              <a:off x="2310937" y="2944736"/>
              <a:ext cx="185263" cy="149455"/>
            </a:xfrm>
            <a:prstGeom prst="rect">
              <a:avLst/>
            </a:prstGeom>
            <a:noFill/>
          </p:spPr>
        </p:pic>
        <p:cxnSp>
          <p:nvCxnSpPr>
            <p:cNvPr id="39" name="Прямая соединительная линия 38"/>
            <p:cNvCxnSpPr/>
            <p:nvPr/>
          </p:nvCxnSpPr>
          <p:spPr>
            <a:xfrm>
              <a:off x="1693631" y="2830665"/>
              <a:ext cx="1454825" cy="915095"/>
            </a:xfrm>
            <a:prstGeom prst="line">
              <a:avLst/>
            </a:prstGeom>
            <a:ln w="31750">
              <a:solidFill>
                <a:srgbClr val="9966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V="1">
              <a:off x="2385403" y="3934395"/>
              <a:ext cx="803620" cy="1190850"/>
            </a:xfrm>
            <a:prstGeom prst="line">
              <a:avLst/>
            </a:prstGeom>
            <a:ln w="31750">
              <a:solidFill>
                <a:srgbClr val="9966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Прямоугольник 42"/>
            <p:cNvSpPr/>
            <p:nvPr/>
          </p:nvSpPr>
          <p:spPr>
            <a:xfrm>
              <a:off x="1145812" y="5548117"/>
              <a:ext cx="894124" cy="4063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FILL </a:t>
              </a:r>
            </a:p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SN 321103</a:t>
              </a:r>
              <a:endParaRPr lang="ru-RU" sz="1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pic>
          <p:nvPicPr>
            <p:cNvPr id="44" name="Picture 2" descr="F:\работа\ДИЗАЙН\презентация\знат радиоканала.png"/>
            <p:cNvPicPr>
              <a:picLocks noChangeAspect="1" noChangeArrowheads="1"/>
            </p:cNvPicPr>
            <p:nvPr/>
          </p:nvPicPr>
          <p:blipFill>
            <a:blip r:embed="rId9" cstate="print"/>
            <a:stretch>
              <a:fillRect/>
            </a:stretch>
          </p:blipFill>
          <p:spPr bwMode="auto">
            <a:xfrm>
              <a:off x="2525234" y="4369034"/>
              <a:ext cx="185263" cy="149455"/>
            </a:xfrm>
            <a:prstGeom prst="rect">
              <a:avLst/>
            </a:prstGeom>
            <a:noFill/>
          </p:spPr>
        </p:pic>
        <p:cxnSp>
          <p:nvCxnSpPr>
            <p:cNvPr id="45" name="Прямая соединительная линия 44"/>
            <p:cNvCxnSpPr/>
            <p:nvPr/>
          </p:nvCxnSpPr>
          <p:spPr>
            <a:xfrm flipV="1">
              <a:off x="5554395" y="3721210"/>
              <a:ext cx="2269692" cy="395137"/>
            </a:xfrm>
            <a:prstGeom prst="line">
              <a:avLst/>
            </a:prstGeom>
            <a:ln w="31750">
              <a:solidFill>
                <a:srgbClr val="9966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>
              <a:off x="5533400" y="4298299"/>
              <a:ext cx="1336527" cy="1196052"/>
            </a:xfrm>
            <a:prstGeom prst="line">
              <a:avLst/>
            </a:prstGeom>
            <a:ln w="31750">
              <a:solidFill>
                <a:srgbClr val="9966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Прямоугольник 51"/>
            <p:cNvSpPr/>
            <p:nvPr/>
          </p:nvSpPr>
          <p:spPr>
            <a:xfrm>
              <a:off x="5958814" y="6018436"/>
              <a:ext cx="894124" cy="4063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PULP </a:t>
              </a:r>
            </a:p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SN 332135</a:t>
              </a:r>
              <a:endParaRPr lang="ru-RU" sz="1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sp>
          <p:nvSpPr>
            <p:cNvPr id="53" name="Прямоугольник 52"/>
            <p:cNvSpPr/>
            <p:nvPr/>
          </p:nvSpPr>
          <p:spPr>
            <a:xfrm>
              <a:off x="7550164" y="5613409"/>
              <a:ext cx="894124" cy="4063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LIGHT </a:t>
              </a:r>
            </a:p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SN 340567</a:t>
              </a:r>
              <a:endParaRPr lang="ru-RU" sz="1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pic>
          <p:nvPicPr>
            <p:cNvPr id="54" name="Picture 2" descr="F:\работа\ДИЗАЙН\презентация\знат радиоканала.png"/>
            <p:cNvPicPr>
              <a:picLocks noChangeAspect="1" noChangeArrowheads="1"/>
            </p:cNvPicPr>
            <p:nvPr/>
          </p:nvPicPr>
          <p:blipFill>
            <a:blip r:embed="rId9" cstate="print"/>
            <a:stretch>
              <a:fillRect/>
            </a:stretch>
          </p:blipFill>
          <p:spPr bwMode="auto">
            <a:xfrm>
              <a:off x="6235415" y="4580144"/>
              <a:ext cx="185263" cy="149455"/>
            </a:xfrm>
            <a:prstGeom prst="rect">
              <a:avLst/>
            </a:prstGeom>
            <a:noFill/>
          </p:spPr>
        </p:pic>
        <p:pic>
          <p:nvPicPr>
            <p:cNvPr id="55" name="Picture 2" descr="F:\работа\ДИЗАЙН\презентация\знат радиоканала.png"/>
            <p:cNvPicPr>
              <a:picLocks noChangeAspect="1" noChangeArrowheads="1"/>
            </p:cNvPicPr>
            <p:nvPr/>
          </p:nvPicPr>
          <p:blipFill>
            <a:blip r:embed="rId9" cstate="print"/>
            <a:stretch>
              <a:fillRect/>
            </a:stretch>
          </p:blipFill>
          <p:spPr bwMode="auto">
            <a:xfrm>
              <a:off x="7012208" y="3537421"/>
              <a:ext cx="185263" cy="149455"/>
            </a:xfrm>
            <a:prstGeom prst="rect">
              <a:avLst/>
            </a:prstGeom>
            <a:noFill/>
          </p:spPr>
        </p:pic>
        <p:cxnSp>
          <p:nvCxnSpPr>
            <p:cNvPr id="56" name="Прямая соединительная линия 55"/>
            <p:cNvCxnSpPr/>
            <p:nvPr/>
          </p:nvCxnSpPr>
          <p:spPr>
            <a:xfrm flipV="1">
              <a:off x="5562560" y="3093057"/>
              <a:ext cx="1068831" cy="457609"/>
            </a:xfrm>
            <a:prstGeom prst="line">
              <a:avLst/>
            </a:prstGeom>
            <a:ln w="31750">
              <a:solidFill>
                <a:srgbClr val="37C7B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Прямоугольник 57"/>
            <p:cNvSpPr/>
            <p:nvPr/>
          </p:nvSpPr>
          <p:spPr>
            <a:xfrm>
              <a:off x="7812118" y="2609139"/>
              <a:ext cx="894124" cy="4063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APEX</a:t>
              </a:r>
            </a:p>
            <a:p>
              <a:pPr algn="ctr"/>
              <a:r>
                <a:rPr lang="en-GB" sz="10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SN 370195</a:t>
              </a:r>
              <a:endParaRPr lang="ru-RU" sz="1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grpSp>
          <p:nvGrpSpPr>
            <p:cNvPr id="2" name="Группа 65"/>
            <p:cNvGrpSpPr/>
            <p:nvPr/>
          </p:nvGrpSpPr>
          <p:grpSpPr>
            <a:xfrm>
              <a:off x="2931789" y="5961595"/>
              <a:ext cx="2697737" cy="461665"/>
              <a:chOff x="3011299" y="5786673"/>
              <a:chExt cx="2697737" cy="461665"/>
            </a:xfrm>
          </p:grpSpPr>
          <p:cxnSp>
            <p:nvCxnSpPr>
              <p:cNvPr id="60" name="Прямая соединительная линия 59"/>
              <p:cNvCxnSpPr/>
              <p:nvPr/>
            </p:nvCxnSpPr>
            <p:spPr>
              <a:xfrm>
                <a:off x="3011299" y="5938521"/>
                <a:ext cx="614495" cy="1104"/>
              </a:xfrm>
              <a:prstGeom prst="line">
                <a:avLst/>
              </a:prstGeom>
              <a:ln w="31750">
                <a:solidFill>
                  <a:srgbClr val="9966FF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Прямая соединительная линия 61"/>
              <p:cNvCxnSpPr/>
              <p:nvPr/>
            </p:nvCxnSpPr>
            <p:spPr>
              <a:xfrm>
                <a:off x="3012626" y="6146580"/>
                <a:ext cx="614495" cy="1104"/>
              </a:xfrm>
              <a:prstGeom prst="line">
                <a:avLst/>
              </a:prstGeom>
              <a:ln w="31750">
                <a:solidFill>
                  <a:srgbClr val="37C7B6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Прямоугольник 62"/>
              <p:cNvSpPr/>
              <p:nvPr/>
            </p:nvSpPr>
            <p:spPr>
              <a:xfrm>
                <a:off x="3697356" y="5786673"/>
                <a:ext cx="201168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/>
              </a:lstStyle>
              <a:p>
                <a:r>
                  <a:rPr lang="ru-RU" sz="1200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Пара создана</a:t>
                </a:r>
              </a:p>
              <a:p>
                <a:r>
                  <a:rPr lang="ru-RU" sz="1200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Пара в процессе создания</a:t>
                </a:r>
              </a:p>
            </p:txBody>
          </p:sp>
        </p:grpSp>
      </p:grpSp>
      <p:sp>
        <p:nvSpPr>
          <p:cNvPr id="33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КОМПЛЕКСА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894275" y="4916702"/>
            <a:ext cx="3037398" cy="55399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1000" smtClean="0">
                <a:solidFill>
                  <a:srgbClr val="E5801B"/>
                </a:solidFill>
                <a:latin typeface="Calibri" pitchFamily="34" charset="0"/>
              </a:rPr>
              <a:t>!!! Номер </a:t>
            </a:r>
            <a:r>
              <a:rPr lang="en-GB" sz="1000" smtClean="0">
                <a:solidFill>
                  <a:srgbClr val="E5801B"/>
                </a:solidFill>
                <a:latin typeface="Calibri" pitchFamily="34" charset="0"/>
              </a:rPr>
              <a:t>SN </a:t>
            </a:r>
            <a:r>
              <a:rPr lang="ru-RU" sz="1000" smtClean="0">
                <a:solidFill>
                  <a:srgbClr val="E5801B"/>
                </a:solidFill>
                <a:latin typeface="Calibri" pitchFamily="34" charset="0"/>
              </a:rPr>
              <a:t>на экране «</a:t>
            </a:r>
            <a:r>
              <a:rPr lang="en-GB" sz="1000" smtClean="0">
                <a:solidFill>
                  <a:srgbClr val="E5801B"/>
                </a:solidFill>
                <a:latin typeface="Calibri" pitchFamily="34" charset="0"/>
              </a:rPr>
              <a:t>ESTUS MULTI</a:t>
            </a:r>
            <a:r>
              <a:rPr lang="ru-RU" sz="1000" smtClean="0">
                <a:solidFill>
                  <a:srgbClr val="E5801B"/>
                </a:solidFill>
                <a:latin typeface="Calibri" pitchFamily="34" charset="0"/>
              </a:rPr>
              <a:t>» должен обязательно совпадать с номером </a:t>
            </a:r>
            <a:r>
              <a:rPr lang="en-GB" sz="1000" smtClean="0">
                <a:solidFill>
                  <a:srgbClr val="E5801B"/>
                </a:solidFill>
                <a:latin typeface="Calibri" pitchFamily="34" charset="0"/>
              </a:rPr>
              <a:t>SN</a:t>
            </a:r>
            <a:r>
              <a:rPr lang="ru-RU" sz="1000" smtClean="0">
                <a:solidFill>
                  <a:srgbClr val="E5801B"/>
                </a:solidFill>
                <a:latin typeface="Calibri" pitchFamily="34" charset="0"/>
              </a:rPr>
              <a:t> на тыльной стороне сопрягаемого функционального устройства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3666225" y="1601263"/>
            <a:ext cx="4951563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Единообразная логика управления и индикации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всех функциональных наконечников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Максимальное удобство в работе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единственной кнопки управления  кольцевого типа на всех наконечниках.  Одинакова удобна для левшей и правшей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950233" y="4761894"/>
            <a:ext cx="2053087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Быстросъемные «стандартные» для всех устройств комплекса аккумуляторные блоки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позволяют всегда содержать функциональные устройства в рабочем состоянии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589361" y="3068343"/>
            <a:ext cx="1473958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Предотвращение случайных включений наконечников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ограничения рабочей зоны кольцевой кнопки (верхние 180°)</a:t>
            </a:r>
          </a:p>
        </p:txBody>
      </p:sp>
      <p:grpSp>
        <p:nvGrpSpPr>
          <p:cNvPr id="7" name="Группа 70"/>
          <p:cNvGrpSpPr/>
          <p:nvPr/>
        </p:nvGrpSpPr>
        <p:grpSpPr>
          <a:xfrm>
            <a:off x="5136721" y="2976113"/>
            <a:ext cx="3591576" cy="3034985"/>
            <a:chOff x="6212017" y="2361064"/>
            <a:chExt cx="2550783" cy="2022142"/>
          </a:xfrm>
        </p:grpSpPr>
        <p:grpSp>
          <p:nvGrpSpPr>
            <p:cNvPr id="8" name="Группа 29"/>
            <p:cNvGrpSpPr/>
            <p:nvPr/>
          </p:nvGrpSpPr>
          <p:grpSpPr>
            <a:xfrm>
              <a:off x="6212017" y="2361064"/>
              <a:ext cx="2550783" cy="2022142"/>
              <a:chOff x="6348494" y="2354240"/>
              <a:chExt cx="2550783" cy="2022142"/>
            </a:xfrm>
          </p:grpSpPr>
          <p:pic>
            <p:nvPicPr>
              <p:cNvPr id="28" name="Picture 2" descr="F:\работа\ДИЗАЙН\презентация\1_Страница_0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30505" t="10228" r="54088" b="55037"/>
              <a:stretch>
                <a:fillRect/>
              </a:stretch>
            </p:blipFill>
            <p:spPr bwMode="auto">
              <a:xfrm>
                <a:off x="6348494" y="2354240"/>
                <a:ext cx="1266964" cy="2019867"/>
              </a:xfrm>
              <a:prstGeom prst="rect">
                <a:avLst/>
              </a:prstGeom>
              <a:noFill/>
            </p:spPr>
          </p:pic>
          <p:pic>
            <p:nvPicPr>
              <p:cNvPr id="29" name="Picture 2" descr="F:\работа\ДИЗАЙН\презентация\1_Страница_01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51942" t="10228" r="33359" b="55037"/>
              <a:stretch>
                <a:fillRect/>
              </a:stretch>
            </p:blipFill>
            <p:spPr bwMode="auto">
              <a:xfrm>
                <a:off x="7690513" y="2356515"/>
                <a:ext cx="1208764" cy="2019867"/>
              </a:xfrm>
              <a:prstGeom prst="rect">
                <a:avLst/>
              </a:prstGeom>
              <a:noFill/>
            </p:spPr>
          </p:pic>
        </p:grpSp>
        <p:sp>
          <p:nvSpPr>
            <p:cNvPr id="33" name="TextBox 32"/>
            <p:cNvSpPr txBox="1"/>
            <p:nvPr/>
          </p:nvSpPr>
          <p:spPr>
            <a:xfrm>
              <a:off x="7118857" y="2716132"/>
              <a:ext cx="617080" cy="299392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>
              <a:defPPr/>
            </a:lstStyle>
            <a:p>
              <a:pPr algn="ctr"/>
              <a:r>
                <a:rPr lang="ru-RU" sz="1000" smtClean="0">
                  <a:solidFill>
                    <a:schemeClr val="bg1">
                      <a:lumMod val="95000"/>
                    </a:schemeClr>
                  </a:solidFill>
                  <a:latin typeface="Calibri" pitchFamily="34" charset="0"/>
                </a:rPr>
                <a:t>Рабочая зона</a:t>
              </a:r>
              <a:endParaRPr lang="ru-RU" sz="100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 flipH="1">
              <a:off x="6634487" y="2993987"/>
              <a:ext cx="589896" cy="962753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H="1">
              <a:off x="7141369" y="3029301"/>
              <a:ext cx="72856" cy="95453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6622910" y="3977360"/>
              <a:ext cx="518386" cy="6193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6676209" y="3773028"/>
              <a:ext cx="458016" cy="1743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pPr algn="ctr"/>
              <a:r>
                <a:rPr lang="ru-RU" sz="11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180</a:t>
              </a:r>
              <a:r>
                <a:rPr lang="ru-RU" sz="1100" b="1" smtClean="0">
                  <a:solidFill>
                    <a:schemeClr val="bg1">
                      <a:lumMod val="50000"/>
                    </a:schemeClr>
                  </a:solidFill>
                </a:rPr>
                <a:t>°</a:t>
              </a:r>
            </a:p>
          </p:txBody>
        </p:sp>
        <p:cxnSp>
          <p:nvCxnSpPr>
            <p:cNvPr id="56" name="Прямая соединительная линия 55"/>
            <p:cNvCxnSpPr/>
            <p:nvPr/>
          </p:nvCxnSpPr>
          <p:spPr>
            <a:xfrm>
              <a:off x="7642850" y="3017395"/>
              <a:ext cx="467688" cy="103073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/>
            <p:cNvCxnSpPr/>
            <p:nvPr/>
          </p:nvCxnSpPr>
          <p:spPr>
            <a:xfrm>
              <a:off x="7652376" y="3010251"/>
              <a:ext cx="730105" cy="1039647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8104270" y="4048798"/>
              <a:ext cx="265824" cy="4090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grpSp>
        <p:nvGrpSpPr>
          <p:cNvPr id="40" name="Группа 39"/>
          <p:cNvGrpSpPr/>
          <p:nvPr/>
        </p:nvGrpSpPr>
        <p:grpSpPr>
          <a:xfrm>
            <a:off x="678429" y="4556098"/>
            <a:ext cx="1977306" cy="1534268"/>
            <a:chOff x="813601" y="4579952"/>
            <a:chExt cx="1977306" cy="1534268"/>
          </a:xfrm>
        </p:grpSpPr>
        <p:pic>
          <p:nvPicPr>
            <p:cNvPr id="2051" name="Picture 3" descr="J:\работа\ДИЗАЙН\презентация\АБ 2-8В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813601" y="5112687"/>
              <a:ext cx="1157432" cy="1001533"/>
            </a:xfrm>
            <a:prstGeom prst="rect">
              <a:avLst/>
            </a:prstGeom>
            <a:noFill/>
          </p:spPr>
        </p:pic>
        <p:sp>
          <p:nvSpPr>
            <p:cNvPr id="68" name="TextBox 67"/>
            <p:cNvSpPr txBox="1"/>
            <p:nvPr/>
          </p:nvSpPr>
          <p:spPr>
            <a:xfrm>
              <a:off x="1629716" y="4579952"/>
              <a:ext cx="1161191" cy="55399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</p:spPr>
          <p:txBody>
            <a:bodyPr wrap="square" rtlCol="0">
              <a:spAutoFit/>
            </a:bodyPr>
            <a:lstStyle>
              <a:defPPr/>
            </a:lstStyle>
            <a:p>
              <a:pPr algn="ctr"/>
              <a:r>
                <a:rPr lang="ru-RU" sz="1000" smtClean="0">
                  <a:solidFill>
                    <a:schemeClr val="bg1">
                      <a:lumMod val="95000"/>
                    </a:schemeClr>
                  </a:solidFill>
                  <a:latin typeface="Calibri" pitchFamily="34" charset="0"/>
                </a:rPr>
                <a:t>Аккумуляторный блок</a:t>
              </a:r>
              <a:endParaRPr lang="en-US" sz="1000" smtClean="0">
                <a:solidFill>
                  <a:schemeClr val="bg1">
                    <a:lumMod val="95000"/>
                  </a:schemeClr>
                </a:solidFill>
                <a:latin typeface="Calibri" panose="020F0502020204030204" pitchFamily="34" charset="0"/>
              </a:endParaRPr>
            </a:p>
            <a:p>
              <a:pPr algn="ctr"/>
              <a:endParaRPr lang="ru-RU" sz="1000">
                <a:solidFill>
                  <a:schemeClr val="bg1">
                    <a:lumMod val="95000"/>
                  </a:schemeClr>
                </a:solidFill>
                <a:latin typeface="Calibri" pitchFamily="34" charset="0"/>
              </a:endParaRPr>
            </a:p>
          </p:txBody>
        </p:sp>
        <p:cxnSp>
          <p:nvCxnSpPr>
            <p:cNvPr id="69" name="Прямая соединительная линия 68"/>
            <p:cNvCxnSpPr/>
            <p:nvPr/>
          </p:nvCxnSpPr>
          <p:spPr>
            <a:xfrm flipH="1">
              <a:off x="1557453" y="5088835"/>
              <a:ext cx="454227" cy="322418"/>
            </a:xfrm>
            <a:prstGeom prst="line">
              <a:avLst/>
            </a:prstGeom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pic>
        <p:nvPicPr>
          <p:cNvPr id="4098" name="Picture 2" descr="J:\работа\ДИЗАЙН\презентация\для презентации 2022\наконечники 6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70477" y="1363149"/>
            <a:ext cx="3342721" cy="2941432"/>
          </a:xfrm>
          <a:prstGeom prst="rect">
            <a:avLst/>
          </a:prstGeom>
          <a:noFill/>
        </p:spPr>
      </p:pic>
      <p:sp>
        <p:nvSpPr>
          <p:cNvPr id="3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8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1" name="Рисунок 30" descr="logo_geosoft_d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4" name="Прямоугольник 33"/>
          <p:cNvSpPr/>
          <p:nvPr/>
        </p:nvSpPr>
        <p:spPr>
          <a:xfrm>
            <a:off x="572211" y="1536047"/>
            <a:ext cx="7942060" cy="81560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Превосходные эргономические характеристики 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благодаря малому весу и сбалансированному положению наконечника в руке врача, расположению органов индикации в непосредственной близости от рабочей зоны</a:t>
            </a:r>
          </a:p>
          <a:p>
            <a:pPr>
              <a:buFont typeface="Arial" pitchFamily="34" charset="0"/>
              <a:buChar char="•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8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1" name="Рисунок 3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grpSp>
        <p:nvGrpSpPr>
          <p:cNvPr id="44" name="Группа 43"/>
          <p:cNvGrpSpPr/>
          <p:nvPr/>
        </p:nvGrpSpPr>
        <p:grpSpPr>
          <a:xfrm>
            <a:off x="1140662" y="2367888"/>
            <a:ext cx="6791212" cy="3490453"/>
            <a:chOff x="1140662" y="2286000"/>
            <a:chExt cx="6791212" cy="3490453"/>
          </a:xfrm>
        </p:grpSpPr>
        <p:pic>
          <p:nvPicPr>
            <p:cNvPr id="1026" name="Picture 2" descr="D:\работа\ДИЗАЙН\презентация\для презентации 2022\гутта в руке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140662" y="2881699"/>
              <a:ext cx="6791212" cy="2894754"/>
            </a:xfrm>
            <a:prstGeom prst="rect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30" name="Выноска 1 29"/>
            <p:cNvSpPr/>
            <p:nvPr/>
          </p:nvSpPr>
          <p:spPr>
            <a:xfrm>
              <a:off x="5581933" y="2286000"/>
              <a:ext cx="1999398" cy="1330664"/>
            </a:xfrm>
            <a:prstGeom prst="borderCallout1">
              <a:avLst>
                <a:gd name="adj1" fmla="val 29094"/>
                <a:gd name="adj2" fmla="val -5041"/>
                <a:gd name="adj3" fmla="val 128069"/>
                <a:gd name="adj4" fmla="val -42951"/>
              </a:avLst>
            </a:prstGeom>
            <a:solidFill>
              <a:schemeClr val="bg1"/>
            </a:solidFill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  <p:pic>
          <p:nvPicPr>
            <p:cNvPr id="41" name="Picture 2" descr="F:\работа\ДИЗАЙН\презентация\плаггер\режимы3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5614691" y="2306473"/>
              <a:ext cx="1885064" cy="128971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2050" name="Picture 2" descr="K:\работа\ДИЗАЙН\презентация\зарядка с батареей зел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2631464"/>
            <a:ext cx="2869772" cy="2567862"/>
          </a:xfrm>
          <a:prstGeom prst="rect">
            <a:avLst/>
          </a:prstGeom>
          <a:noFill/>
        </p:spPr>
      </p:pic>
      <p:pic>
        <p:nvPicPr>
          <p:cNvPr id="2051" name="Picture 3" descr="K:\работа\ДИЗАЙН\презентация\филл смена батареи 1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882800" y="1659600"/>
            <a:ext cx="7087108" cy="4717447"/>
          </a:xfrm>
          <a:prstGeom prst="rect">
            <a:avLst/>
          </a:prstGeom>
          <a:noFill/>
        </p:spPr>
      </p:pic>
      <p:sp>
        <p:nvSpPr>
          <p:cNvPr id="32" name="Прямоугольник 31"/>
          <p:cNvSpPr/>
          <p:nvPr/>
        </p:nvSpPr>
        <p:spPr>
          <a:xfrm>
            <a:off x="3387256" y="2080818"/>
            <a:ext cx="2425147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6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НИЗКИЙ ЗАРЯД БАТАРЕИ</a:t>
            </a:r>
          </a:p>
        </p:txBody>
      </p:sp>
      <p:sp>
        <p:nvSpPr>
          <p:cNvPr id="35" name="Стрелка вправо 34"/>
          <p:cNvSpPr/>
          <p:nvPr/>
        </p:nvSpPr>
        <p:spPr>
          <a:xfrm rot="3957822">
            <a:off x="4334616" y="2773141"/>
            <a:ext cx="665828" cy="10061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647426" y="4470015"/>
            <a:ext cx="2186171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2800" b="1" smtClean="0">
                <a:solidFill>
                  <a:srgbClr val="C00000"/>
                </a:solidFill>
                <a:latin typeface="Calibri" pitchFamily="34" charset="0"/>
              </a:rPr>
              <a:t>ПРОБЛЕМА?</a:t>
            </a: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0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3" name="Рисунок 12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K:\работа\ДИЗАЙН\презентация\филл смена батареи 1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84362" y="1659056"/>
            <a:ext cx="7087107" cy="4717447"/>
          </a:xfrm>
          <a:prstGeom prst="rect">
            <a:avLst/>
          </a:prstGeom>
          <a:noFill/>
        </p:spPr>
      </p:pic>
      <p:pic>
        <p:nvPicPr>
          <p:cNvPr id="39" name="Рисунок 38" descr="филл смена батареи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2800" y="1659600"/>
            <a:ext cx="7084933" cy="4715999"/>
          </a:xfrm>
          <a:prstGeom prst="rect">
            <a:avLst/>
          </a:prstGeom>
        </p:spPr>
      </p:pic>
      <p:pic>
        <p:nvPicPr>
          <p:cNvPr id="3074" name="Picture 2" descr="K:\работа\ДИЗАЙН\презентация\зарядка с бат2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1544128"/>
            <a:ext cx="2869200" cy="3680625"/>
          </a:xfrm>
          <a:prstGeom prst="rect">
            <a:avLst/>
          </a:prstGeom>
          <a:noFill/>
        </p:spPr>
      </p:pic>
      <p:pic>
        <p:nvPicPr>
          <p:cNvPr id="43" name="Рисунок 42" descr="зарядка с бат ЗЕЛЕНАЯ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544400"/>
            <a:ext cx="2868089" cy="3679200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8" name="Прямоугольник 37"/>
          <p:cNvSpPr/>
          <p:nvPr/>
        </p:nvSpPr>
        <p:spPr>
          <a:xfrm>
            <a:off x="5647426" y="4470015"/>
            <a:ext cx="2186171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НЕТ</a:t>
            </a:r>
          </a:p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ПРОБЛЕМ</a:t>
            </a:r>
            <a:r>
              <a:rPr lang="en-US" sz="2800" b="1" smtClean="0">
                <a:solidFill>
                  <a:srgbClr val="00B050"/>
                </a:solidFill>
                <a:latin typeface="Calibri" pitchFamily="34" charset="0"/>
              </a:rPr>
              <a:t>!</a:t>
            </a:r>
            <a:endParaRPr lang="ru-RU" sz="2800" b="1" smtClean="0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 rot="16200000">
            <a:off x="1821451" y="3218838"/>
            <a:ext cx="665828" cy="10061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35" name="Стрелка вправо 34"/>
          <p:cNvSpPr/>
          <p:nvPr/>
        </p:nvSpPr>
        <p:spPr>
          <a:xfrm rot="8261479">
            <a:off x="3713513" y="4619194"/>
            <a:ext cx="665828" cy="10061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623093" y="5771070"/>
            <a:ext cx="1526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mtClean="0">
                <a:solidFill>
                  <a:srgbClr val="FF0000"/>
                </a:solidFill>
                <a:latin typeface="Calibri" pitchFamily="34" charset="0"/>
              </a:rPr>
              <a:t>ЗАРЯД </a:t>
            </a:r>
            <a:r>
              <a:rPr lang="en-US" smtClean="0">
                <a:solidFill>
                  <a:srgbClr val="FF0000"/>
                </a:solidFill>
                <a:latin typeface="Calibri" pitchFamily="34" charset="0"/>
              </a:rPr>
              <a:t>&lt;10%</a:t>
            </a:r>
            <a:endParaRPr lang="ru-RU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cxnSp>
        <p:nvCxnSpPr>
          <p:cNvPr id="42" name="Прямая соединительная линия 41"/>
          <p:cNvCxnSpPr>
            <a:endCxn id="40" idx="1"/>
          </p:cNvCxnSpPr>
          <p:nvPr/>
        </p:nvCxnSpPr>
        <p:spPr>
          <a:xfrm>
            <a:off x="3209026" y="5503653"/>
            <a:ext cx="414067" cy="45208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2136474" y="1687900"/>
            <a:ext cx="1616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mtClean="0">
                <a:solidFill>
                  <a:srgbClr val="00B050"/>
                </a:solidFill>
                <a:latin typeface="Calibri" pitchFamily="34" charset="0"/>
              </a:rPr>
              <a:t>ЗАРЯД =</a:t>
            </a:r>
            <a:r>
              <a:rPr lang="en-US" smtClean="0">
                <a:solidFill>
                  <a:srgbClr val="00B050"/>
                </a:solidFill>
                <a:latin typeface="Calibri" pitchFamily="34" charset="0"/>
              </a:rPr>
              <a:t>1</a:t>
            </a:r>
            <a:r>
              <a:rPr lang="ru-RU" smtClean="0">
                <a:solidFill>
                  <a:srgbClr val="00B050"/>
                </a:solidFill>
                <a:latin typeface="Calibri" pitchFamily="34" charset="0"/>
              </a:rPr>
              <a:t>0</a:t>
            </a:r>
            <a:r>
              <a:rPr lang="en-US" smtClean="0">
                <a:solidFill>
                  <a:srgbClr val="00B050"/>
                </a:solidFill>
                <a:latin typeface="Calibri" pitchFamily="34" charset="0"/>
              </a:rPr>
              <a:t>0%</a:t>
            </a:r>
            <a:endParaRPr lang="ru-RU">
              <a:solidFill>
                <a:srgbClr val="00B050"/>
              </a:solidFill>
              <a:latin typeface="Calibri" panose="020F0502020204030204" pitchFamily="34" charset="0"/>
            </a:endParaRPr>
          </a:p>
        </p:txBody>
      </p:sp>
      <p:cxnSp>
        <p:nvCxnSpPr>
          <p:cNvPr id="45" name="Прямая соединительная линия 44"/>
          <p:cNvCxnSpPr/>
          <p:nvPr/>
        </p:nvCxnSpPr>
        <p:spPr>
          <a:xfrm flipV="1">
            <a:off x="1811548" y="2053087"/>
            <a:ext cx="431320" cy="29329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2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9" name="Рисунок 18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K:\работа\ДИЗАЙН\презентация\филл смена батареи 1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84362" y="1659056"/>
            <a:ext cx="7087107" cy="4717447"/>
          </a:xfrm>
          <a:prstGeom prst="rect">
            <a:avLst/>
          </a:prstGeom>
          <a:noFill/>
        </p:spPr>
      </p:pic>
      <p:pic>
        <p:nvPicPr>
          <p:cNvPr id="39" name="Рисунок 38" descr="филл смена батареи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82800" y="1659600"/>
            <a:ext cx="7084933" cy="4715999"/>
          </a:xfrm>
          <a:prstGeom prst="rect">
            <a:avLst/>
          </a:prstGeom>
        </p:spPr>
      </p:pic>
      <p:pic>
        <p:nvPicPr>
          <p:cNvPr id="3074" name="Picture 2" descr="K:\работа\ДИЗАЙН\презентация\зарядка с бат2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0" y="1544128"/>
            <a:ext cx="2869200" cy="3680625"/>
          </a:xfrm>
          <a:prstGeom prst="rect">
            <a:avLst/>
          </a:prstGeom>
          <a:noFill/>
        </p:spPr>
      </p:pic>
      <p:pic>
        <p:nvPicPr>
          <p:cNvPr id="43" name="Рисунок 42" descr="зарядка с бат ЗЕЛЕНАЯ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544400"/>
            <a:ext cx="2868089" cy="3679200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8" name="Прямоугольник 37"/>
          <p:cNvSpPr/>
          <p:nvPr/>
        </p:nvSpPr>
        <p:spPr>
          <a:xfrm>
            <a:off x="5647426" y="4470015"/>
            <a:ext cx="2186171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НЕТ</a:t>
            </a:r>
          </a:p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ПРОБЛЕМ</a:t>
            </a:r>
            <a:r>
              <a:rPr lang="en-US" sz="2800" b="1" smtClean="0">
                <a:solidFill>
                  <a:srgbClr val="00B050"/>
                </a:solidFill>
                <a:latin typeface="Calibri" pitchFamily="34" charset="0"/>
              </a:rPr>
              <a:t>!</a:t>
            </a:r>
            <a:endParaRPr lang="ru-RU" sz="2800" b="1" smtClean="0">
              <a:solidFill>
                <a:srgbClr val="00B050"/>
              </a:solidFill>
              <a:latin typeface="Calibri" pitchFamily="34" charset="0"/>
            </a:endParaRPr>
          </a:p>
        </p:txBody>
      </p:sp>
      <p:pic>
        <p:nvPicPr>
          <p:cNvPr id="3078" name="Picture 6" descr="https://img2.freepng.ru/20180428/gcq/kisspng-computer-icons-clip-art-5ae5159b5c4f48.2676759315249627153781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480393" y="2415206"/>
            <a:ext cx="1332482" cy="1104278"/>
          </a:xfrm>
          <a:prstGeom prst="rect">
            <a:avLst/>
          </a:prstGeom>
          <a:noFill/>
        </p:spPr>
      </p:pic>
      <p:sp>
        <p:nvSpPr>
          <p:cNvPr id="37" name="Прямоугольник 36"/>
          <p:cNvSpPr/>
          <p:nvPr/>
        </p:nvSpPr>
        <p:spPr>
          <a:xfrm>
            <a:off x="2656935" y="2779559"/>
            <a:ext cx="1000663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6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ЗАМЕНА</a:t>
            </a:r>
          </a:p>
        </p:txBody>
      </p:sp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8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5" name="Рисунок 14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работа\ДИЗАЙН\презентация\зарядка с бат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1544128"/>
            <a:ext cx="2869200" cy="3680625"/>
          </a:xfrm>
          <a:prstGeom prst="rect">
            <a:avLst/>
          </a:prstGeom>
          <a:noFill/>
        </p:spPr>
      </p:pic>
      <p:pic>
        <p:nvPicPr>
          <p:cNvPr id="43" name="Рисунок 42" descr="зарядка с бат ЗЕЛЕНА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44400"/>
            <a:ext cx="2868088" cy="3679200"/>
          </a:xfrm>
          <a:prstGeom prst="rect">
            <a:avLst/>
          </a:prstGeom>
        </p:spPr>
      </p:pic>
      <p:pic>
        <p:nvPicPr>
          <p:cNvPr id="2051" name="Picture 3" descr="K:\работа\ДИЗАЙН\презентация\филл смена батареи 1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884362" y="1659056"/>
            <a:ext cx="7087108" cy="4717447"/>
          </a:xfrm>
          <a:prstGeom prst="rect">
            <a:avLst/>
          </a:prstGeom>
          <a:noFill/>
        </p:spPr>
      </p:pic>
      <p:pic>
        <p:nvPicPr>
          <p:cNvPr id="39" name="Рисунок 38" descr="филл смена батареи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82801" y="1659600"/>
            <a:ext cx="7084931" cy="4715999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8" name="Прямоугольник 37"/>
          <p:cNvSpPr/>
          <p:nvPr/>
        </p:nvSpPr>
        <p:spPr>
          <a:xfrm>
            <a:off x="5647426" y="4470015"/>
            <a:ext cx="2186171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НЕТ</a:t>
            </a:r>
          </a:p>
          <a:p>
            <a:pPr algn="ctr"/>
            <a:r>
              <a:rPr lang="ru-RU" sz="2800" b="1" smtClean="0">
                <a:solidFill>
                  <a:srgbClr val="00B050"/>
                </a:solidFill>
                <a:latin typeface="Calibri" pitchFamily="34" charset="0"/>
              </a:rPr>
              <a:t>ПРОБЛЕМ</a:t>
            </a:r>
            <a:r>
              <a:rPr lang="en-US" sz="2800" b="1" smtClean="0">
                <a:solidFill>
                  <a:srgbClr val="00B050"/>
                </a:solidFill>
                <a:latin typeface="Calibri" pitchFamily="34" charset="0"/>
              </a:rPr>
              <a:t>!</a:t>
            </a:r>
            <a:endParaRPr lang="ru-RU" sz="2800" b="1" smtClean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5400000">
            <a:off x="1821451" y="3218838"/>
            <a:ext cx="665828" cy="10061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17" name="Стрелка вправо 16"/>
          <p:cNvSpPr/>
          <p:nvPr/>
        </p:nvSpPr>
        <p:spPr>
          <a:xfrm rot="18941086">
            <a:off x="3713513" y="4619194"/>
            <a:ext cx="665828" cy="10061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19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0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5" name="Рисунок 14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K:\работа\ДИЗАЙН\презентация\филл смена батареи 1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884362" y="1659056"/>
            <a:ext cx="7087107" cy="4717447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15" name="Picture 2" descr="K:\работа\ДИЗАЙН\презентация\зарядка с батареей зел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2631464"/>
            <a:ext cx="2869772" cy="2567861"/>
          </a:xfrm>
          <a:prstGeom prst="rect">
            <a:avLst/>
          </a:prstGeom>
          <a:noFill/>
        </p:spPr>
      </p:pic>
      <p:pic>
        <p:nvPicPr>
          <p:cNvPr id="18" name="Picture 2" descr="F:\работа\ДИЗАЙН\презентация\ок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379982" y="4006219"/>
            <a:ext cx="1280275" cy="1280275"/>
          </a:xfrm>
          <a:prstGeom prst="rect">
            <a:avLst/>
          </a:prstGeom>
          <a:noFill/>
        </p:spPr>
      </p:pic>
      <p:sp>
        <p:nvSpPr>
          <p:cNvPr id="11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ОСОБЕННОСТИ И ПРЕИМУЩЕСТВА НАКОНЕЧНИКОВ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7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2" name="Рисунок 11" descr="logo_geosoft_d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502325" y="1299471"/>
            <a:ext cx="5392025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ПРЕПАРИРОВАНИЕ И ОЧИСТКА КОРНЕВЫХ КАНАЛОВ ЗУБА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anose="020F0502020204030204" pitchFamily="34" charset="0"/>
            </a:endParaRPr>
          </a:p>
          <a:p>
            <a:endParaRPr lang="ru-RU" sz="1100" b="1" smtClean="0">
              <a:solidFill>
                <a:srgbClr val="37C7B6"/>
              </a:solidFill>
              <a:latin typeface="Calibri" panose="020F050202020403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Работа с любыми эндодонтическими инструментами: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вращающимися NiTi и стальными инструментами всех типов;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реципрокными инструментами с возможностью программирования углов вращения по- и против  часовой стрелки;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SAF файлами </a:t>
            </a:r>
          </a:p>
        </p:txBody>
      </p:sp>
      <p:pic>
        <p:nvPicPr>
          <p:cNvPr id="10" name="Рисунок 9" descr="drive без фо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412" y="1173194"/>
            <a:ext cx="3428000" cy="5098212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pic>
        <p:nvPicPr>
          <p:cNvPr id="11" name="Рисунок 10" descr="3 головки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0662" y="3023763"/>
            <a:ext cx="2412662" cy="161973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3473571" y="2982592"/>
            <a:ext cx="2806460" cy="178510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Работа с 3 типами эндодонтических головок: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тип «RT» для NiTi, реципрокных инструментов и каналонаполнителей (200 до 1200 об/мин);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тип «SAF» для SAF фалов (3500-9500 об/мин);</a:t>
            </a:r>
          </a:p>
          <a:p>
            <a:pPr>
              <a:buFontTx/>
              <a:buChar char="-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тип «GF» для стальных инструментов  (эндодонтических боров, щеточек) (3000-9000 об/мин)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444140" y="4805991"/>
            <a:ext cx="5423139" cy="127727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Автоматическое распознавание типа подсоединенной головки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автоматической настройкой эндомотора на выбранный режим работы</a:t>
            </a:r>
          </a:p>
          <a:p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Быстрое и надежное подсоединение/отсоединение головок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к/от управляющей части наконечника-эндомотора обеспечивает магнитный замок</a:t>
            </a:r>
          </a:p>
          <a:p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Встроенный АПЕКСЛОКАТОР 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обеспечения безопасного препарирования канала</a:t>
            </a:r>
          </a:p>
        </p:txBody>
      </p:sp>
      <p:sp>
        <p:nvSpPr>
          <p:cNvPr id="18" name="Заголовок 1"/>
          <p:cNvSpPr txBox="1"/>
          <p:nvPr/>
        </p:nvSpPr>
        <p:spPr>
          <a:xfrm>
            <a:off x="457200" y="84671"/>
            <a:ext cx="8229600" cy="7958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/>
          </a:lstStyle>
          <a:p>
            <a:pPr marL="0" marR="0" lvl="0" indent="0" algn="l" defTabSz="914400" rtl="0" eaLnBrk="1" fontAlgn="auto" latinLnBrk="0" hangingPunct="1">
              <a:lnSpc>
                <a:spcPts val="5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СТОМАТОЛОГИЧЕСКИЙ КОМПЛЕКС «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ESTUS</a:t>
            </a: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3" name="Рисунок 12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644057" y="1299471"/>
            <a:ext cx="8250294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9713" y="1869414"/>
            <a:ext cx="8006965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2 типа аккумуляторных блоков по выбору покупателя:</a:t>
            </a:r>
          </a:p>
        </p:txBody>
      </p:sp>
      <p:sp>
        <p:nvSpPr>
          <p:cNvPr id="18" name="Заголовок 1"/>
          <p:cNvSpPr txBox="1"/>
          <p:nvPr/>
        </p:nvSpPr>
        <p:spPr>
          <a:xfrm>
            <a:off x="457200" y="84671"/>
            <a:ext cx="8229600" cy="7958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/>
          </a:lstStyle>
          <a:p>
            <a:pPr marL="0" marR="0" lvl="0" indent="0" algn="l" defTabSz="914400" rtl="0" eaLnBrk="1" fontAlgn="auto" latinLnBrk="0" hangingPunct="1">
              <a:lnSpc>
                <a:spcPts val="5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СТОМАТОЛОГИЧЕСКИЙ КОМПЛЕКС «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ESTUS</a:t>
            </a: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30" name="Picture 6" descr="J:\работа\ДИЗАЙН\презентация\кабель Type-C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60595" y="2775226"/>
            <a:ext cx="1824588" cy="998175"/>
          </a:xfrm>
          <a:prstGeom prst="rect">
            <a:avLst/>
          </a:prstGeom>
          <a:noFill/>
        </p:spPr>
      </p:pic>
      <p:pic>
        <p:nvPicPr>
          <p:cNvPr id="20" name="Picture 5" descr="J:\работа\ДИЗАЙН\презентация\АБ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63522" y="4333324"/>
            <a:ext cx="1507154" cy="1304150"/>
          </a:xfrm>
          <a:prstGeom prst="rect">
            <a:avLst/>
          </a:prstGeom>
          <a:noFill/>
        </p:spPr>
      </p:pic>
      <p:pic>
        <p:nvPicPr>
          <p:cNvPr id="1031" name="Picture 7" descr="J:\работа\ДИЗАЙН\презентация\зарядка одинарная без АБ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889375" y="4311083"/>
            <a:ext cx="2041832" cy="1604686"/>
          </a:xfrm>
          <a:prstGeom prst="rect">
            <a:avLst/>
          </a:prstGeom>
          <a:noFill/>
        </p:spPr>
      </p:pic>
      <p:sp>
        <p:nvSpPr>
          <p:cNvPr id="21" name="Крест 20"/>
          <p:cNvSpPr/>
          <p:nvPr/>
        </p:nvSpPr>
        <p:spPr>
          <a:xfrm>
            <a:off x="3037398" y="2973800"/>
            <a:ext cx="421420" cy="421418"/>
          </a:xfrm>
          <a:prstGeom prst="plus">
            <a:avLst>
              <a:gd name="adj" fmla="val 40873"/>
            </a:avLst>
          </a:prstGeom>
          <a:solidFill>
            <a:srgbClr val="37C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25" name="Группа 24"/>
          <p:cNvGrpSpPr/>
          <p:nvPr/>
        </p:nvGrpSpPr>
        <p:grpSpPr>
          <a:xfrm>
            <a:off x="1108007" y="2530079"/>
            <a:ext cx="2129823" cy="1262703"/>
            <a:chOff x="1108007" y="2792462"/>
            <a:chExt cx="2129823" cy="1262703"/>
          </a:xfrm>
        </p:grpSpPr>
        <p:pic>
          <p:nvPicPr>
            <p:cNvPr id="1029" name="Picture 5" descr="J:\работа\ДИЗАЙН\презентация\АБ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/>
            </a:blip>
            <a:stretch>
              <a:fillRect/>
            </a:stretch>
          </p:blipFill>
          <p:spPr bwMode="auto">
            <a:xfrm>
              <a:off x="1108007" y="2837154"/>
              <a:ext cx="1506817" cy="1218011"/>
            </a:xfrm>
            <a:prstGeom prst="rect">
              <a:avLst/>
            </a:prstGeom>
            <a:noFill/>
          </p:spPr>
        </p:pic>
        <p:sp>
          <p:nvSpPr>
            <p:cNvPr id="22" name="Содержимое 2"/>
            <p:cNvSpPr txBox="1"/>
            <p:nvPr/>
          </p:nvSpPr>
          <p:spPr>
            <a:xfrm>
              <a:off x="2263231" y="2792462"/>
              <a:ext cx="974599" cy="237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Разъем 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Type-C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anose="020F0502020204030204" pitchFamily="34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flipH="1">
              <a:off x="2378998" y="3045350"/>
              <a:ext cx="157468" cy="513816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26" name="Прямоугольник 25"/>
          <p:cNvSpPr/>
          <p:nvPr/>
        </p:nvSpPr>
        <p:spPr>
          <a:xfrm>
            <a:off x="6266953" y="2840805"/>
            <a:ext cx="2225040" cy="150810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бюджетный вариант с емкостью 800 мАч с зарядкой  с помощью кабеля от сети через разъем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Type-C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ИЛИ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6347793" y="4686820"/>
            <a:ext cx="2207810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«стандартный» вариант  с емкостью 1600 мАч  с зарядкой с помощью зарядной станции «</a:t>
            </a:r>
            <a:r>
              <a:rPr lang="en-US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Energy-S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или «</a:t>
            </a:r>
            <a:r>
              <a:rPr lang="en-GB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Energy-D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</a:p>
        </p:txBody>
      </p:sp>
      <p:sp>
        <p:nvSpPr>
          <p:cNvPr id="30" name="Крест 29"/>
          <p:cNvSpPr/>
          <p:nvPr/>
        </p:nvSpPr>
        <p:spPr>
          <a:xfrm>
            <a:off x="3094383" y="4716451"/>
            <a:ext cx="421420" cy="421418"/>
          </a:xfrm>
          <a:prstGeom prst="plus">
            <a:avLst>
              <a:gd name="adj" fmla="val 40873"/>
            </a:avLst>
          </a:prstGeom>
          <a:solidFill>
            <a:srgbClr val="37C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1" name="Содержимое 2"/>
          <p:cNvSpPr txBox="1"/>
          <p:nvPr/>
        </p:nvSpPr>
        <p:spPr>
          <a:xfrm>
            <a:off x="574532" y="3416151"/>
            <a:ext cx="801044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800 </a:t>
            </a:r>
            <a:r>
              <a:rPr lang="ru-RU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мАч</a:t>
            </a:r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3" name="Содержимое 2"/>
          <p:cNvSpPr txBox="1"/>
          <p:nvPr/>
        </p:nvSpPr>
        <p:spPr>
          <a:xfrm>
            <a:off x="583808" y="5333731"/>
            <a:ext cx="801044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16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00 </a:t>
            </a:r>
            <a:r>
              <a:rPr lang="ru-RU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мАч</a:t>
            </a:r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38" name="Picture 2" descr="J:\работа\ДИЗАЙН\презентация\для презентации 2022\drive-smart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370166" y="1292122"/>
            <a:ext cx="2013471" cy="1244045"/>
          </a:xfrm>
          <a:prstGeom prst="rect">
            <a:avLst/>
          </a:prstGeom>
          <a:noFill/>
        </p:spPr>
      </p:pic>
      <p:pic>
        <p:nvPicPr>
          <p:cNvPr id="24" name="Рисунок 23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Группа 39"/>
          <p:cNvGrpSpPr/>
          <p:nvPr/>
        </p:nvGrpSpPr>
        <p:grpSpPr>
          <a:xfrm>
            <a:off x="138023" y="2096225"/>
            <a:ext cx="3516139" cy="1751156"/>
            <a:chOff x="138023" y="2096225"/>
            <a:chExt cx="3516139" cy="1751156"/>
          </a:xfrm>
        </p:grpSpPr>
        <p:pic>
          <p:nvPicPr>
            <p:cNvPr id="55" name="Picture 3" descr="F:\работа\ДИЗАЙН\презентация\мотор с новой гравировкой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138023" y="2464889"/>
              <a:ext cx="3516139" cy="1037605"/>
            </a:xfrm>
            <a:prstGeom prst="rect">
              <a:avLst/>
            </a:prstGeom>
            <a:noFill/>
          </p:spPr>
        </p:pic>
        <p:sp>
          <p:nvSpPr>
            <p:cNvPr id="35" name="Содержимое 2"/>
            <p:cNvSpPr txBox="1"/>
            <p:nvPr/>
          </p:nvSpPr>
          <p:spPr>
            <a:xfrm>
              <a:off x="343943" y="2096225"/>
              <a:ext cx="1590275" cy="237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НАКОНЕЧНИК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«</a:t>
              </a:r>
              <a:r>
                <a:rPr kumimoji="0" lang="en-US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ESTUS DRIVE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>
              <a:off x="917503" y="2341931"/>
              <a:ext cx="114701" cy="226799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38" name="Содержимое 2"/>
            <p:cNvSpPr txBox="1"/>
            <p:nvPr/>
          </p:nvSpPr>
          <p:spPr>
            <a:xfrm>
              <a:off x="911421" y="3588395"/>
              <a:ext cx="1687925" cy="25898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ПОДСТАВКА «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ONE-B</a:t>
              </a: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39" name="Прямая соединительная линия 38"/>
            <p:cNvCxnSpPr/>
            <p:nvPr/>
          </p:nvCxnSpPr>
          <p:spPr>
            <a:xfrm flipH="1">
              <a:off x="1753467" y="3270548"/>
              <a:ext cx="121052" cy="298582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sp>
          <p:nvSpPr>
            <p:cNvPr id="57" name="Содержимое 2"/>
            <p:cNvSpPr txBox="1"/>
            <p:nvPr/>
          </p:nvSpPr>
          <p:spPr>
            <a:xfrm>
              <a:off x="2374549" y="2212017"/>
              <a:ext cx="974599" cy="237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ГОЛОВКА 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«</a:t>
              </a:r>
              <a:r>
                <a:rPr kumimoji="0" lang="en-US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RT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58" name="Прямая соединительная линия 57"/>
            <p:cNvCxnSpPr/>
            <p:nvPr/>
          </p:nvCxnSpPr>
          <p:spPr>
            <a:xfrm>
              <a:off x="2948109" y="2457723"/>
              <a:ext cx="114701" cy="226799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НАКОНЕЧНИКА-ЭНДОМОТОРА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anose="020F0502020204030204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anose="020F0502020204030204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999506" y="1757257"/>
            <a:ext cx="4699222" cy="215443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1.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ГОЛОВКОЙ </a:t>
            </a:r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«RT»:</a:t>
            </a:r>
            <a:endParaRPr lang="en-US" sz="1200" b="1" i="1" u="sng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 программ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работы с Ni-Ti, реципрокными файлами и каналонаполнителями;</a:t>
            </a: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автоматического оптимального управления Торком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«Safety torque reverse»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; </a:t>
            </a: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Встроенный АПЕКСЛОКАТОР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автоматическая активация апекслокатора при вводе файла в канал зуба в процессе вращения эндомотора; функция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«Apical Slow Down»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«Apical Reverse»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при достижении апекса;  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Автоматическая калибровка системы микромотора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 процессе работы </a:t>
            </a: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текущего номера рабочей программы, текущего Торка и расстояния до апекса на светодиодной панели наконечника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48" name="Picture 2" descr="F:\работа\ДИЗАЙН\презентация\МОТОР\ТОРК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336978" y="4684144"/>
            <a:ext cx="1736068" cy="1395055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49" name="Содержимое 2"/>
          <p:cNvSpPr txBox="1"/>
          <p:nvPr/>
        </p:nvSpPr>
        <p:spPr>
          <a:xfrm>
            <a:off x="4338764" y="4305300"/>
            <a:ext cx="1718563" cy="3818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ИНДИКАЦИЯ ТОРКА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при </a:t>
            </a:r>
            <a:r>
              <a:rPr lang="en-GB" sz="800" b="1" smtClean="0">
                <a:solidFill>
                  <a:srgbClr val="9966FF"/>
                </a:solidFill>
                <a:latin typeface="Calibri" pitchFamily="34" charset="0"/>
              </a:rPr>
              <a:t>&gt;</a:t>
            </a: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 </a:t>
            </a:r>
            <a:r>
              <a:rPr lang="en-GB" sz="800" b="1" smtClean="0">
                <a:solidFill>
                  <a:srgbClr val="9966FF"/>
                </a:solidFill>
                <a:latin typeface="Calibri" pitchFamily="34" charset="0"/>
              </a:rPr>
              <a:t>2</a:t>
            </a: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.0</a:t>
            </a:r>
            <a:r>
              <a:rPr lang="en-GB" sz="800" b="1" smtClean="0">
                <a:solidFill>
                  <a:srgbClr val="9966FF"/>
                </a:solidFill>
                <a:latin typeface="Calibri" pitchFamily="34" charset="0"/>
              </a:rPr>
              <a:t> </a:t>
            </a: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ед. до апекса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52" name="Picture 2" descr="F:\работа\ДИЗАЙН\презентация\МОТОР\ТОРК.png"/>
          <p:cNvPicPr>
            <a:picLocks noChangeAspect="1" noChangeArrowheads="1"/>
          </p:cNvPicPr>
          <p:nvPr/>
        </p:nvPicPr>
        <p:blipFill>
          <a:blip r:embed="rId5" cstate="print"/>
          <a:srcRect t="981" b="3074"/>
          <a:stretch>
            <a:fillRect/>
          </a:stretch>
        </p:blipFill>
        <p:spPr bwMode="auto">
          <a:xfrm>
            <a:off x="6576756" y="4684144"/>
            <a:ext cx="1833900" cy="1406106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53" name="Содержимое 2"/>
          <p:cNvSpPr txBox="1"/>
          <p:nvPr/>
        </p:nvSpPr>
        <p:spPr>
          <a:xfrm>
            <a:off x="6571085" y="4305300"/>
            <a:ext cx="1848197" cy="37792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37C7B6"/>
                </a:solidFill>
                <a:latin typeface="Calibri" pitchFamily="34" charset="0"/>
              </a:rPr>
              <a:t>ИНДИКАЦИЯ АПЕКСЛОКАТОРА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rgbClr val="37C7B6"/>
                </a:solidFill>
                <a:effectLst/>
                <a:uLnTx/>
                <a:uFillTx/>
                <a:latin typeface="Calibri" pitchFamily="34" charset="0"/>
              </a:rPr>
              <a:t> от 2.0 ед. до апекса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37C7B6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6202398" y="5339752"/>
            <a:ext cx="37956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z="800" smtClean="0">
                <a:latin typeface="Calibri" pitchFamily="34" charset="0"/>
              </a:rPr>
              <a:t>И</a:t>
            </a:r>
            <a:endParaRPr lang="ru-RU" sz="800">
              <a:latin typeface="Calibri" panose="020F0502020204030204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474459" y="4252822"/>
            <a:ext cx="8151962" cy="1966823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grpSp>
        <p:nvGrpSpPr>
          <p:cNvPr id="72" name="Группа 71"/>
          <p:cNvGrpSpPr/>
          <p:nvPr/>
        </p:nvGrpSpPr>
        <p:grpSpPr>
          <a:xfrm>
            <a:off x="659218" y="4391853"/>
            <a:ext cx="1848197" cy="1686895"/>
            <a:chOff x="-1454258" y="3701739"/>
            <a:chExt cx="1848197" cy="1686895"/>
          </a:xfrm>
        </p:grpSpPr>
        <p:pic>
          <p:nvPicPr>
            <p:cNvPr id="70" name="Picture 2" descr="F:\работа\ДИЗАЙН\презентация\МОТОР\ТОРК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-1321783" y="3982528"/>
              <a:ext cx="1580291" cy="1406106"/>
            </a:xfrm>
            <a:prstGeom prst="rect">
              <a:avLst/>
            </a:prstGeom>
            <a:noFill/>
            <a:ln>
              <a:solidFill>
                <a:schemeClr val="accent1">
                  <a:shade val="95000"/>
                  <a:satMod val="105000"/>
                </a:schemeClr>
              </a:solidFill>
            </a:ln>
          </p:spPr>
        </p:pic>
        <p:sp>
          <p:nvSpPr>
            <p:cNvPr id="71" name="Содержимое 2"/>
            <p:cNvSpPr txBox="1"/>
            <p:nvPr/>
          </p:nvSpPr>
          <p:spPr>
            <a:xfrm>
              <a:off x="-1454258" y="3701739"/>
              <a:ext cx="1848197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ИНДИКАЦИЯ НОМЕРА ПРОГРАММЫ</a:t>
              </a:r>
              <a:endParaRPr lang="ru-RU" sz="800" b="1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</p:grpSp>
      <p:cxnSp>
        <p:nvCxnSpPr>
          <p:cNvPr id="79" name="Прямая со стрелкой 78"/>
          <p:cNvCxnSpPr/>
          <p:nvPr/>
        </p:nvCxnSpPr>
        <p:spPr>
          <a:xfrm>
            <a:off x="2760459" y="5546785"/>
            <a:ext cx="1302588" cy="0"/>
          </a:xfrm>
          <a:prstGeom prst="straightConnector1">
            <a:avLst/>
          </a:prstGeom>
          <a:ln w="15875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2" name="Рисунок 31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9" name="Picture 3" descr="F:\работа\ДИЗАЙН\презентация\СТР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04652" y="4477110"/>
            <a:ext cx="1063505" cy="9519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НАКОНЕЧНИКА-ЭНДОМОТОРА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373593" y="1848330"/>
            <a:ext cx="4442603" cy="1831271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2.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ГОЛОВКОЙ </a:t>
            </a:r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«SAF»:</a:t>
            </a:r>
            <a:endParaRPr lang="en-US" sz="1200" b="1" i="1" u="sng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 программ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работы с SAF-файлами с одной фиксированной скоростью вращения файла и разной скоростью подачи ирригационного раствора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(FLOW)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использовании ирригационной помпы «Estus Pump»;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Встроенный таймер 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работы мотора и помпы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текущей скорости подачи раствора или таймера на светодиодной панели наконечника: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 </a:t>
            </a:r>
          </a:p>
        </p:txBody>
      </p:sp>
      <p:grpSp>
        <p:nvGrpSpPr>
          <p:cNvPr id="86" name="Группа 85"/>
          <p:cNvGrpSpPr/>
          <p:nvPr/>
        </p:nvGrpSpPr>
        <p:grpSpPr>
          <a:xfrm>
            <a:off x="448343" y="1701825"/>
            <a:ext cx="3571567" cy="2071759"/>
            <a:chOff x="577739" y="1744957"/>
            <a:chExt cx="3571567" cy="2071759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1169747" y="3601272"/>
              <a:ext cx="2068609" cy="21544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ИРРИГАЦИОННАЯ ПОМПА «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ESTUS PUMP</a:t>
              </a: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»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endParaRPr lang="ru-RU" sz="800" b="1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28" name="Picture 3" descr="F:\работа\ДИЗАЙН\презентация\мотор с новой гравировкой.png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991564" y="2137779"/>
              <a:ext cx="3157742" cy="977562"/>
            </a:xfrm>
            <a:prstGeom prst="rect">
              <a:avLst/>
            </a:prstGeom>
            <a:noFill/>
          </p:spPr>
        </p:pic>
        <p:sp>
          <p:nvSpPr>
            <p:cNvPr id="43" name="Содержимое 2"/>
            <p:cNvSpPr txBox="1"/>
            <p:nvPr/>
          </p:nvSpPr>
          <p:spPr>
            <a:xfrm>
              <a:off x="3000123" y="1899540"/>
              <a:ext cx="961801" cy="22350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ГОЛОВКА 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«</a:t>
              </a:r>
              <a:r>
                <a:rPr kumimoji="0" lang="en-US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SAF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3515222" y="2131027"/>
              <a:ext cx="103010" cy="213675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pic>
          <p:nvPicPr>
            <p:cNvPr id="45" name="Рисунок 44" descr="помпа с новой бутылкой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7739" y="1744957"/>
              <a:ext cx="1479910" cy="1817048"/>
            </a:xfrm>
            <a:prstGeom prst="rect">
              <a:avLst/>
            </a:prstGeom>
          </p:spPr>
        </p:pic>
        <p:cxnSp>
          <p:nvCxnSpPr>
            <p:cNvPr id="42" name="Прямая соединительная линия 41"/>
            <p:cNvCxnSpPr/>
            <p:nvPr/>
          </p:nvCxnSpPr>
          <p:spPr>
            <a:xfrm>
              <a:off x="1293982" y="3349433"/>
              <a:ext cx="61698" cy="261511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47" name="Прямоугольник 46"/>
          <p:cNvSpPr/>
          <p:nvPr/>
        </p:nvSpPr>
        <p:spPr>
          <a:xfrm>
            <a:off x="5621549" y="3640649"/>
            <a:ext cx="3393055" cy="113877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3.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ГОЛОВКОЙ </a:t>
            </a:r>
            <a:r>
              <a:rPr lang="en-US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i="1" u="sng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«GF»:</a:t>
            </a:r>
            <a:endParaRPr lang="en-US" sz="1200" b="1" i="1" u="sng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 программы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(1)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работы с борами  на скорости 6500 об/мин и (2) для работы с эндодонтическими щеточками типа “GentleBrush File” на скорости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3000 об/мин</a:t>
            </a:r>
          </a:p>
        </p:txBody>
      </p:sp>
      <p:pic>
        <p:nvPicPr>
          <p:cNvPr id="62" name="Picture 2" descr="F:\работа\ДИЗАЙН\презентация\МОТОР\ТОРК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525838" y="4598724"/>
            <a:ext cx="1627195" cy="1312611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</p:pic>
      <p:sp>
        <p:nvSpPr>
          <p:cNvPr id="63" name="Содержимое 2"/>
          <p:cNvSpPr txBox="1"/>
          <p:nvPr/>
        </p:nvSpPr>
        <p:spPr>
          <a:xfrm>
            <a:off x="3520255" y="4286633"/>
            <a:ext cx="1641272" cy="293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0070C0"/>
                </a:solidFill>
                <a:latin typeface="Calibri" pitchFamily="34" charset="0"/>
              </a:rPr>
              <a:t>ИНДИКАЦИЯ ТАЙМЕРА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57" name="Прямоугольник 56"/>
          <p:cNvSpPr/>
          <p:nvPr/>
        </p:nvSpPr>
        <p:spPr>
          <a:xfrm>
            <a:off x="396825" y="4011283"/>
            <a:ext cx="4951554" cy="2061713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60" name="Picture 2" descr="F:\работа\ДИЗАЙН\презентация\МОТОР\ТОРК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66694" y="4584191"/>
            <a:ext cx="1555895" cy="1298702"/>
          </a:xfrm>
          <a:prstGeom prst="rect">
            <a:avLst/>
          </a:prstGeom>
          <a:noFill/>
          <a:ln>
            <a:solidFill>
              <a:schemeClr val="accent1">
                <a:shade val="95000"/>
                <a:satMod val="105000"/>
              </a:schemeClr>
            </a:solidFill>
          </a:ln>
        </p:spPr>
      </p:pic>
      <p:cxnSp>
        <p:nvCxnSpPr>
          <p:cNvPr id="59" name="Прямая со стрелкой 58"/>
          <p:cNvCxnSpPr/>
          <p:nvPr/>
        </p:nvCxnSpPr>
        <p:spPr>
          <a:xfrm>
            <a:off x="2452198" y="5367674"/>
            <a:ext cx="917255" cy="0"/>
          </a:xfrm>
          <a:prstGeom prst="straightConnector1">
            <a:avLst/>
          </a:prstGeom>
          <a:ln w="15875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Группа 37"/>
          <p:cNvGrpSpPr/>
          <p:nvPr/>
        </p:nvGrpSpPr>
        <p:grpSpPr>
          <a:xfrm>
            <a:off x="5603823" y="4857800"/>
            <a:ext cx="3157740" cy="1192941"/>
            <a:chOff x="5603823" y="4818045"/>
            <a:chExt cx="3157740" cy="1192941"/>
          </a:xfrm>
        </p:grpSpPr>
        <p:pic>
          <p:nvPicPr>
            <p:cNvPr id="70" name="Picture 3" descr="F:\работа\ДИЗАЙН\презентация\мотор с новой гравировкой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5603823" y="5079143"/>
              <a:ext cx="3157740" cy="931843"/>
            </a:xfrm>
            <a:prstGeom prst="rect">
              <a:avLst/>
            </a:prstGeom>
            <a:noFill/>
          </p:spPr>
        </p:pic>
        <p:sp>
          <p:nvSpPr>
            <p:cNvPr id="75" name="Содержимое 2"/>
            <p:cNvSpPr txBox="1"/>
            <p:nvPr/>
          </p:nvSpPr>
          <p:spPr>
            <a:xfrm>
              <a:off x="7612382" y="4818045"/>
              <a:ext cx="875260" cy="22350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ГОЛОВКА 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«</a:t>
              </a:r>
              <a:r>
                <a:rPr kumimoji="0" lang="en-US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GF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76" name="Прямая соединительная линия 75"/>
            <p:cNvCxnSpPr/>
            <p:nvPr/>
          </p:nvCxnSpPr>
          <p:spPr>
            <a:xfrm>
              <a:off x="8127480" y="5049532"/>
              <a:ext cx="103010" cy="213675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cxnSp>
        <p:nvCxnSpPr>
          <p:cNvPr id="81" name="Прямая со стрелкой 80"/>
          <p:cNvCxnSpPr/>
          <p:nvPr/>
        </p:nvCxnSpPr>
        <p:spPr>
          <a:xfrm flipH="1">
            <a:off x="4813542" y="3502325"/>
            <a:ext cx="155273" cy="414067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7" name="Содержимое 2"/>
          <p:cNvSpPr txBox="1"/>
          <p:nvPr/>
        </p:nvSpPr>
        <p:spPr>
          <a:xfrm>
            <a:off x="659219" y="4280539"/>
            <a:ext cx="1583050" cy="279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СКОРОСТИ ПОДАЧИ РАСТВОРА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32" name="Рисунок 31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30" name="Picture 2" descr="F:\работа\ДИЗАЙН\презентация\вращение saf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6850" y="4347558"/>
            <a:ext cx="997002" cy="82117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460858" y="1299475"/>
            <a:ext cx="848525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всех рабочих параметров наконечника в широком диапазоне значений: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А) при использовании подставки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Smart-B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5123" name="Picture 3" descr="J:\работа\ДИЗАЙН\презентация\для презентации 2022\smart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852565" y="2226458"/>
            <a:ext cx="2546021" cy="3354913"/>
          </a:xfrm>
          <a:prstGeom prst="rect">
            <a:avLst/>
          </a:prstGeom>
          <a:noFill/>
        </p:spPr>
      </p:pic>
      <p:grpSp>
        <p:nvGrpSpPr>
          <p:cNvPr id="68" name="Группа 67"/>
          <p:cNvGrpSpPr/>
          <p:nvPr/>
        </p:nvGrpSpPr>
        <p:grpSpPr>
          <a:xfrm>
            <a:off x="427266" y="2146137"/>
            <a:ext cx="5094331" cy="3246921"/>
            <a:chOff x="427266" y="2197342"/>
            <a:chExt cx="5094331" cy="3246921"/>
          </a:xfrm>
        </p:grpSpPr>
        <p:sp>
          <p:nvSpPr>
            <p:cNvPr id="34" name="Содержимое 2"/>
            <p:cNvSpPr txBox="1"/>
            <p:nvPr/>
          </p:nvSpPr>
          <p:spPr>
            <a:xfrm>
              <a:off x="1080191" y="5202724"/>
              <a:ext cx="2068525" cy="241539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rgbClr val="9966FF"/>
                  </a:solidFill>
                  <a:latin typeface="Calibri" pitchFamily="34" charset="0"/>
                </a:rPr>
                <a:t>ПОДСТАВКА </a:t>
              </a:r>
              <a:r>
                <a:rPr lang="ru-RU" sz="800" b="1" noProof="0" smtClean="0">
                  <a:solidFill>
                    <a:srgbClr val="9966FF"/>
                  </a:solidFill>
                  <a:latin typeface="Calibri" pitchFamily="34" charset="0"/>
                </a:rPr>
                <a:t>«</a:t>
              </a:r>
              <a:r>
                <a:rPr lang="en-US" sz="800" b="1" noProof="0" smtClean="0">
                  <a:solidFill>
                    <a:srgbClr val="9966FF"/>
                  </a:solidFill>
                  <a:latin typeface="Calibri" pitchFamily="34" charset="0"/>
                </a:rPr>
                <a:t>ESTUS SMART-B</a:t>
              </a:r>
              <a:r>
                <a:rPr lang="ru-RU" sz="800" b="1" noProof="0" smtClean="0">
                  <a:solidFill>
                    <a:srgbClr val="9966FF"/>
                  </a:solidFill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rgbClr val="9966FF"/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grpSp>
          <p:nvGrpSpPr>
            <p:cNvPr id="58" name="Группа 57"/>
            <p:cNvGrpSpPr/>
            <p:nvPr/>
          </p:nvGrpSpPr>
          <p:grpSpPr>
            <a:xfrm>
              <a:off x="427266" y="2197342"/>
              <a:ext cx="5094331" cy="2798940"/>
              <a:chOff x="120028" y="2146136"/>
              <a:chExt cx="5094331" cy="2798940"/>
            </a:xfrm>
          </p:grpSpPr>
          <p:pic>
            <p:nvPicPr>
              <p:cNvPr id="5122" name="Picture 2" descr="J:\работа\ДИЗАЙН\презентация\для презентации 2022\drive-smart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>
                <a:off x="233172" y="2146136"/>
                <a:ext cx="4981187" cy="2798940"/>
              </a:xfrm>
              <a:prstGeom prst="rect">
                <a:avLst/>
              </a:prstGeom>
              <a:noFill/>
            </p:spPr>
          </p:pic>
          <p:pic>
            <p:nvPicPr>
              <p:cNvPr id="35" name="Picture 2" descr="F:\работа\ДИЗАЙН\презентация\знат радиоканала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 bwMode="auto">
              <a:xfrm>
                <a:off x="120028" y="4217012"/>
                <a:ext cx="210496" cy="169811"/>
              </a:xfrm>
              <a:prstGeom prst="rect">
                <a:avLst/>
              </a:prstGeom>
              <a:noFill/>
            </p:spPr>
          </p:pic>
          <p:cxnSp>
            <p:nvCxnSpPr>
              <p:cNvPr id="37" name="Shape 36"/>
              <p:cNvCxnSpPr/>
              <p:nvPr/>
            </p:nvCxnSpPr>
            <p:spPr>
              <a:xfrm>
                <a:off x="636422" y="4037990"/>
                <a:ext cx="753466" cy="460858"/>
              </a:xfrm>
              <a:prstGeom prst="curvedConnector3">
                <a:avLst>
                  <a:gd name="adj1" fmla="val -30582"/>
                </a:avLst>
              </a:prstGeom>
              <a:ln w="31750"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4" name="Прямая соединительная линия 63"/>
            <p:cNvCxnSpPr/>
            <p:nvPr/>
          </p:nvCxnSpPr>
          <p:spPr>
            <a:xfrm flipH="1">
              <a:off x="2070202" y="4381805"/>
              <a:ext cx="797356" cy="7754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7" name="Рисунок 16" descr="logo_geosoft_d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9" y="1299475"/>
            <a:ext cx="7108784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Б)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помощью ПК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ноутбука, специального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беспроводного адаптера «Estus USB»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программы 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ENDOMOTOR ESTUS DRIVE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размещенной на сайте производителя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4098" name="Picture 2" descr="F:\работа\ДИЗАЙН\презентация\МОТОР\ноут с флеш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36040" y="2122923"/>
            <a:ext cx="4472774" cy="3044297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192438" y="4869718"/>
            <a:ext cx="4261449" cy="1257545"/>
          </a:xfrm>
          <a:prstGeom prst="rect">
            <a:avLst/>
          </a:prstGeom>
          <a:noFill/>
        </p:spPr>
      </p:pic>
      <p:sp>
        <p:nvSpPr>
          <p:cNvPr id="26" name="Выноска 2 25"/>
          <p:cNvSpPr/>
          <p:nvPr/>
        </p:nvSpPr>
        <p:spPr>
          <a:xfrm>
            <a:off x="5736567" y="2157983"/>
            <a:ext cx="2456458" cy="1521563"/>
          </a:xfrm>
          <a:prstGeom prst="borderCallout2">
            <a:avLst>
              <a:gd name="adj1" fmla="val 17930"/>
              <a:gd name="adj2" fmla="val -1238"/>
              <a:gd name="adj3" fmla="val 18750"/>
              <a:gd name="adj4" fmla="val -16667"/>
              <a:gd name="adj5" fmla="val 149088"/>
              <a:gd name="adj6" fmla="val -51397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3077" name="Picture 5" descr="F:\работа\ДИЗАЙН\презентация\МОТОР\ESTUS USB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784719" y="2320513"/>
            <a:ext cx="2341222" cy="1268101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5929524" y="221810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rgbClr val="9966FF"/>
                </a:solidFill>
                <a:latin typeface="Calibri" pitchFamily="34" charset="0"/>
              </a:rPr>
              <a:t>Беспроводной адаптер 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USB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82224" y="4465730"/>
            <a:ext cx="210496" cy="169811"/>
          </a:xfrm>
          <a:prstGeom prst="rect">
            <a:avLst/>
          </a:prstGeom>
          <a:noFill/>
        </p:spPr>
      </p:pic>
      <p:cxnSp>
        <p:nvCxnSpPr>
          <p:cNvPr id="59" name="Прямая соединительная линия 58"/>
          <p:cNvCxnSpPr/>
          <p:nvPr/>
        </p:nvCxnSpPr>
        <p:spPr>
          <a:xfrm flipH="1" flipV="1">
            <a:off x="4606505" y="4597875"/>
            <a:ext cx="615353" cy="244416"/>
          </a:xfrm>
          <a:prstGeom prst="line">
            <a:avLst/>
          </a:prstGeom>
          <a:ln w="31750" cmpd="sng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Содержимое 2"/>
          <p:cNvSpPr txBox="1"/>
          <p:nvPr/>
        </p:nvSpPr>
        <p:spPr>
          <a:xfrm>
            <a:off x="707116" y="5561169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ПРОГРАММА 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«</a:t>
            </a:r>
            <a:r>
              <a:rPr lang="en-US" sz="800" b="1" noProof="0" smtClean="0">
                <a:solidFill>
                  <a:srgbClr val="9966FF"/>
                </a:solidFill>
                <a:latin typeface="Calibri" pitchFamily="34" charset="0"/>
              </a:rPr>
              <a:t>ENDOMOTOR ESTUS DRIVE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67" name="Прямая соединительная линия 66"/>
          <p:cNvCxnSpPr/>
          <p:nvPr/>
        </p:nvCxnSpPr>
        <p:spPr>
          <a:xfrm flipH="1">
            <a:off x="1345721" y="3752486"/>
            <a:ext cx="862641" cy="17166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1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66894" y="1525129"/>
            <a:ext cx="4256866" cy="2330889"/>
          </a:xfrm>
          <a:prstGeom prst="rect">
            <a:avLst/>
          </a:prstGeom>
          <a:noFill/>
          <a:ln w="9525">
            <a:solidFill>
              <a:schemeClr val="accent1">
                <a:shade val="95000"/>
                <a:satMod val="105000"/>
              </a:schemeClr>
            </a:solidFill>
            <a:miter lim="800000"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 b="2249"/>
          <a:stretch>
            <a:fillRect/>
          </a:stretch>
        </p:blipFill>
        <p:spPr bwMode="auto">
          <a:xfrm>
            <a:off x="5295362" y="1532740"/>
            <a:ext cx="3460452" cy="2789094"/>
          </a:xfrm>
          <a:prstGeom prst="rect">
            <a:avLst/>
          </a:prstGeom>
          <a:noFill/>
          <a:ln w="9525">
            <a:solidFill>
              <a:schemeClr val="accent1">
                <a:shade val="95000"/>
                <a:satMod val="105000"/>
              </a:schemeClr>
            </a:solidFill>
            <a:miter lim="800000"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906441" y="3981464"/>
            <a:ext cx="4261447" cy="2347774"/>
          </a:xfrm>
          <a:prstGeom prst="rect">
            <a:avLst/>
          </a:prstGeom>
          <a:noFill/>
          <a:ln w="9525">
            <a:solidFill>
              <a:schemeClr val="accent1">
                <a:shade val="95000"/>
                <a:satMod val="105000"/>
              </a:schemeClr>
            </a:solidFill>
            <a:miter lim="800000"/>
          </a:ln>
          <a:effectLst/>
        </p:spPr>
      </p:pic>
      <p:sp>
        <p:nvSpPr>
          <p:cNvPr id="38" name="Содержимое 2"/>
          <p:cNvSpPr txBox="1"/>
          <p:nvPr/>
        </p:nvSpPr>
        <p:spPr>
          <a:xfrm>
            <a:off x="226913" y="4330472"/>
            <a:ext cx="1506998" cy="42268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Заводские настройки наконечника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H="1">
            <a:off x="1372914" y="3778379"/>
            <a:ext cx="248853" cy="47445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0" name="Содержимое 2"/>
          <p:cNvSpPr txBox="1"/>
          <p:nvPr/>
        </p:nvSpPr>
        <p:spPr>
          <a:xfrm>
            <a:off x="6498126" y="5573670"/>
            <a:ext cx="1955761" cy="2636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Пользовательские настройки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  </a:t>
            </a: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 </a:t>
            </a:r>
            <a:r>
              <a:rPr lang="ru-RU" sz="8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(Пример)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H="1" flipV="1">
            <a:off x="6026989" y="5666200"/>
            <a:ext cx="503209" cy="135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6788990" y="4760142"/>
            <a:ext cx="1587260" cy="21544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800" b="1" smtClean="0">
                <a:solidFill>
                  <a:srgbClr val="9966FF"/>
                </a:solidFill>
                <a:latin typeface="Calibri" pitchFamily="34" charset="0"/>
              </a:rPr>
              <a:t>Библиотека файлов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43" name="Прямая соединительная линия 42"/>
          <p:cNvCxnSpPr/>
          <p:nvPr/>
        </p:nvCxnSpPr>
        <p:spPr>
          <a:xfrm flipH="1">
            <a:off x="7254816" y="3932120"/>
            <a:ext cx="250478" cy="812409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8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7" name="Рисунок 16" descr="logo_geosoft_d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357472" y="4865189"/>
            <a:ext cx="4262400" cy="1257825"/>
          </a:xfrm>
          <a:prstGeom prst="rect">
            <a:avLst/>
          </a:prstGeom>
          <a:noFill/>
        </p:spPr>
      </p:pic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2484" y="3337567"/>
            <a:ext cx="4057650" cy="2262041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21841" y="3698012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3978865" y="3379466"/>
            <a:ext cx="1212153" cy="1768417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232913" y="1785664"/>
            <a:ext cx="8669547" cy="1414732"/>
          </a:xfrm>
          <a:prstGeom prst="borderCallout2">
            <a:avLst>
              <a:gd name="adj1" fmla="val 100247"/>
              <a:gd name="adj2" fmla="val 9684"/>
              <a:gd name="adj3" fmla="val 122409"/>
              <a:gd name="adj4" fmla="val 13132"/>
              <a:gd name="adj5" fmla="val 146649"/>
              <a:gd name="adj6" fmla="val 16739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5124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10065" y="1946815"/>
            <a:ext cx="1936706" cy="1126704"/>
          </a:xfrm>
          <a:prstGeom prst="rect">
            <a:avLst/>
          </a:prstGeom>
          <a:noFill/>
        </p:spPr>
      </p:pic>
      <p:pic>
        <p:nvPicPr>
          <p:cNvPr id="82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540803" y="1954110"/>
            <a:ext cx="1930920" cy="1123339"/>
          </a:xfrm>
          <a:prstGeom prst="rect">
            <a:avLst/>
          </a:prstGeom>
          <a:noFill/>
        </p:spPr>
      </p:pic>
      <p:pic>
        <p:nvPicPr>
          <p:cNvPr id="83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677268" y="1943938"/>
            <a:ext cx="1936704" cy="1126704"/>
          </a:xfrm>
          <a:prstGeom prst="rect">
            <a:avLst/>
          </a:prstGeom>
          <a:noFill/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32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6782290" y="1937290"/>
            <a:ext cx="1936706" cy="1126705"/>
          </a:xfrm>
          <a:prstGeom prst="rect">
            <a:avLst/>
          </a:prstGeom>
          <a:noFill/>
        </p:spPr>
      </p:pic>
      <p:sp>
        <p:nvSpPr>
          <p:cNvPr id="33" name="Прямоугольник 32"/>
          <p:cNvSpPr/>
          <p:nvPr/>
        </p:nvSpPr>
        <p:spPr>
          <a:xfrm>
            <a:off x="6118708" y="3928375"/>
            <a:ext cx="24823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3" y="2203429"/>
            <a:ext cx="5700712" cy="4137045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27" name="Группа 26"/>
          <p:cNvGrpSpPr/>
          <p:nvPr/>
        </p:nvGrpSpPr>
        <p:grpSpPr>
          <a:xfrm>
            <a:off x="5656996" y="3263542"/>
            <a:ext cx="4019356" cy="2475342"/>
            <a:chOff x="5773003" y="3304486"/>
            <a:chExt cx="3958489" cy="2437857"/>
          </a:xfrm>
        </p:grpSpPr>
        <p:sp>
          <p:nvSpPr>
            <p:cNvPr id="28" name="Кольцо 27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29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3" y="2203786"/>
            <a:ext cx="5700712" cy="4136330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5738882" y="2669864"/>
            <a:ext cx="4019356" cy="2475342"/>
            <a:chOff x="5773003" y="3304486"/>
            <a:chExt cx="3958489" cy="2437857"/>
          </a:xfrm>
        </p:grpSpPr>
        <p:sp>
          <p:nvSpPr>
            <p:cNvPr id="15" name="Кольцо 14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16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4" y="2203786"/>
            <a:ext cx="5700710" cy="4136330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950423" y="2676688"/>
            <a:ext cx="4019356" cy="2475342"/>
            <a:chOff x="5773003" y="3304486"/>
            <a:chExt cx="3958489" cy="2437857"/>
          </a:xfrm>
        </p:grpSpPr>
        <p:sp>
          <p:nvSpPr>
            <p:cNvPr id="14" name="Кольцо 13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4" y="2203786"/>
            <a:ext cx="5700710" cy="4136329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916302" y="3570615"/>
            <a:ext cx="4019356" cy="2475342"/>
            <a:chOff x="5773003" y="3304486"/>
            <a:chExt cx="3958489" cy="2437857"/>
          </a:xfrm>
        </p:grpSpPr>
        <p:sp>
          <p:nvSpPr>
            <p:cNvPr id="14" name="Кольцо 13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81164" y="2203786"/>
            <a:ext cx="5700709" cy="4136329"/>
          </a:xfrm>
          <a:prstGeom prst="rect">
            <a:avLst/>
          </a:prstGeom>
          <a:noFill/>
        </p:spPr>
      </p:pic>
      <p:grpSp>
        <p:nvGrpSpPr>
          <p:cNvPr id="24" name="Группа 23"/>
          <p:cNvGrpSpPr/>
          <p:nvPr/>
        </p:nvGrpSpPr>
        <p:grpSpPr>
          <a:xfrm>
            <a:off x="5547818" y="3427318"/>
            <a:ext cx="3937467" cy="2475342"/>
            <a:chOff x="5547818" y="3427318"/>
            <a:chExt cx="3937467" cy="2475342"/>
          </a:xfrm>
        </p:grpSpPr>
        <p:sp>
          <p:nvSpPr>
            <p:cNvPr id="19" name="Штриховая стрелка вправо 18"/>
            <p:cNvSpPr/>
            <p:nvPr/>
          </p:nvSpPr>
          <p:spPr>
            <a:xfrm rot="16200000">
              <a:off x="5056498" y="4408227"/>
              <a:ext cx="1207826" cy="225185"/>
            </a:xfrm>
            <a:prstGeom prst="stripedRightArrow">
              <a:avLst>
                <a:gd name="adj1" fmla="val 50000"/>
                <a:gd name="adj2" fmla="val 5000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  <p:pic>
          <p:nvPicPr>
            <p:cNvPr id="18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 rot="17896764">
              <a:off x="6447097" y="2864472"/>
              <a:ext cx="2475342" cy="3601034"/>
            </a:xfrm>
            <a:prstGeom prst="rect">
              <a:avLst/>
            </a:prstGeom>
            <a:noFill/>
          </p:spPr>
        </p:pic>
      </p:grp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37" name="Группа 36"/>
          <p:cNvGrpSpPr/>
          <p:nvPr/>
        </p:nvGrpSpPr>
        <p:grpSpPr>
          <a:xfrm>
            <a:off x="1681164" y="2203786"/>
            <a:ext cx="7813219" cy="4136328"/>
            <a:chOff x="1681164" y="2203786"/>
            <a:chExt cx="7813219" cy="4136328"/>
          </a:xfrm>
        </p:grpSpPr>
        <p:pic>
          <p:nvPicPr>
            <p:cNvPr id="32" name="Picture 2" descr="D:\работа\ДИЗАЙН\презентация\Мульти\БЛОК С ЭКРАНОМ2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1681164" y="2203786"/>
              <a:ext cx="5700709" cy="4136328"/>
            </a:xfrm>
            <a:prstGeom prst="rect">
              <a:avLst/>
            </a:prstGeom>
            <a:noFill/>
          </p:spPr>
        </p:pic>
        <p:grpSp>
          <p:nvGrpSpPr>
            <p:cNvPr id="36" name="Группа 35"/>
            <p:cNvGrpSpPr/>
            <p:nvPr/>
          </p:nvGrpSpPr>
          <p:grpSpPr>
            <a:xfrm>
              <a:off x="5570564" y="2774499"/>
              <a:ext cx="3923819" cy="2475342"/>
              <a:chOff x="5570564" y="2774499"/>
              <a:chExt cx="3923819" cy="2475342"/>
            </a:xfrm>
          </p:grpSpPr>
          <p:sp>
            <p:nvSpPr>
              <p:cNvPr id="34" name="Штриховая стрелка вправо 33"/>
              <p:cNvSpPr/>
              <p:nvPr/>
            </p:nvSpPr>
            <p:spPr>
              <a:xfrm rot="16200000">
                <a:off x="5079244" y="4410501"/>
                <a:ext cx="1207826" cy="225185"/>
              </a:xfrm>
              <a:prstGeom prst="stripedRightArrow">
                <a:avLst>
                  <a:gd name="adj1" fmla="val 50000"/>
                  <a:gd name="adj2" fmla="val 50000"/>
                </a:avLst>
              </a:prstGeom>
              <a:noFill/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/>
              </a:lstStyle>
              <a:p>
                <a:pPr algn="ctr"/>
                <a:endParaRPr lang="ru-RU"/>
              </a:p>
            </p:txBody>
          </p:sp>
          <p:pic>
            <p:nvPicPr>
              <p:cNvPr id="35" name="Picture 2" descr="C:\Users\estsveta\Downloads\рука.png"/>
              <p:cNvPicPr>
                <a:picLocks noChangeAspect="1" noChangeArrowheads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 bwMode="auto">
              <a:xfrm rot="17896764">
                <a:off x="6456195" y="2211653"/>
                <a:ext cx="2475342" cy="3601034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4" y="2203786"/>
            <a:ext cx="5700709" cy="4136328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923128" y="3611560"/>
            <a:ext cx="4019356" cy="2475342"/>
            <a:chOff x="5773003" y="3304486"/>
            <a:chExt cx="3958489" cy="2437857"/>
          </a:xfrm>
        </p:grpSpPr>
        <p:sp>
          <p:nvSpPr>
            <p:cNvPr id="14" name="Кольцо 13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4" y="2203786"/>
            <a:ext cx="5700708" cy="4136328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grpSp>
        <p:nvGrpSpPr>
          <p:cNvPr id="12" name="Группа 11"/>
          <p:cNvGrpSpPr/>
          <p:nvPr/>
        </p:nvGrpSpPr>
        <p:grpSpPr>
          <a:xfrm>
            <a:off x="5636525" y="3263543"/>
            <a:ext cx="4019356" cy="2475342"/>
            <a:chOff x="5773003" y="3304486"/>
            <a:chExt cx="3958489" cy="2437857"/>
          </a:xfrm>
        </p:grpSpPr>
        <p:sp>
          <p:nvSpPr>
            <p:cNvPr id="14" name="Кольцо 13"/>
            <p:cNvSpPr/>
            <p:nvPr/>
          </p:nvSpPr>
          <p:spPr>
            <a:xfrm>
              <a:off x="5773003" y="3996667"/>
              <a:ext cx="485613" cy="486096"/>
            </a:xfrm>
            <a:prstGeom prst="donut">
              <a:avLst>
                <a:gd name="adj" fmla="val 11207"/>
              </a:avLst>
            </a:prstGeom>
            <a:noFill/>
            <a:ln w="2222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pic>
          <p:nvPicPr>
            <p:cNvPr id="15" name="Picture 2" descr="C:\Users\estsveta\Downloads\рук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 rot="18732980">
              <a:off x="6739312" y="2750164"/>
              <a:ext cx="2437857" cy="35465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64" name="Прямоугольник 63"/>
          <p:cNvSpPr/>
          <p:nvPr/>
        </p:nvSpPr>
        <p:spPr>
          <a:xfrm>
            <a:off x="460858" y="1299475"/>
            <a:ext cx="84852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В) с помощью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блока управления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D:\работа\ДИЗАЙН\презентация\Мульти\БЛОК С ЭКРАНОМ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681164" y="2203786"/>
            <a:ext cx="5700708" cy="4136327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03707" y="1642375"/>
            <a:ext cx="827356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00B050"/>
                </a:solidFill>
                <a:latin typeface="Calibri" pitchFamily="34" charset="0"/>
              </a:rPr>
              <a:t>RT</a:t>
            </a:r>
            <a:r>
              <a:rPr lang="ru-RU" b="1" smtClean="0">
                <a:solidFill>
                  <a:srgbClr val="00B05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Программирование рабочей последовательности файлов из встроенной библиотеки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  <p:pic>
        <p:nvPicPr>
          <p:cNvPr id="33" name="Picture 2" descr="F:\работа\ДИЗАЙН\презентация\ок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410388" y="4524833"/>
            <a:ext cx="1280275" cy="1280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4" y="3337567"/>
            <a:ext cx="4057649" cy="2262040"/>
          </a:xfrm>
          <a:prstGeom prst="rect">
            <a:avLst/>
          </a:prstGeom>
          <a:noFill/>
        </p:spPr>
      </p:pic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22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25220" y="1742171"/>
            <a:ext cx="1935834" cy="1126198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21841" y="3698012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3978865" y="3379466"/>
            <a:ext cx="1212153" cy="1768417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8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743813" y="2201629"/>
            <a:ext cx="1936704" cy="1126703"/>
          </a:xfrm>
          <a:prstGeom prst="rect">
            <a:avLst/>
          </a:prstGeom>
          <a:noFill/>
        </p:spPr>
      </p:pic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4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57473" y="4865189"/>
            <a:ext cx="4262397" cy="1257825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60858" y="1680475"/>
            <a:ext cx="3634892" cy="55399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0070C0"/>
                </a:solidFill>
                <a:latin typeface="Calibri" pitchFamily="34" charset="0"/>
              </a:rPr>
              <a:t>«</a:t>
            </a:r>
            <a:r>
              <a:rPr lang="en-US" b="1" smtClean="0">
                <a:solidFill>
                  <a:srgbClr val="0070C0"/>
                </a:solidFill>
                <a:latin typeface="Calibri" pitchFamily="34" charset="0"/>
              </a:rPr>
              <a:t>SAF</a:t>
            </a:r>
            <a:r>
              <a:rPr lang="ru-RU" b="1" smtClean="0">
                <a:solidFill>
                  <a:srgbClr val="0070C0"/>
                </a:solidFill>
                <a:latin typeface="Calibri" pitchFamily="34" charset="0"/>
              </a:rPr>
              <a:t>»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 с ирригационной</a:t>
            </a: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помпой «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PUMP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5" y="3337567"/>
            <a:ext cx="4057647" cy="2262040"/>
          </a:xfrm>
          <a:prstGeom prst="rect">
            <a:avLst/>
          </a:prstGeom>
          <a:noFill/>
        </p:spPr>
      </p:pic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22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625220" y="1742171"/>
            <a:ext cx="1935834" cy="1126197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21841" y="3698012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3978865" y="3379466"/>
            <a:ext cx="1212153" cy="1768417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28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743814" y="2201629"/>
            <a:ext cx="1936702" cy="1126703"/>
          </a:xfrm>
          <a:prstGeom prst="rect">
            <a:avLst/>
          </a:prstGeom>
          <a:noFill/>
        </p:spPr>
      </p:pic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4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357473" y="4865189"/>
            <a:ext cx="4262397" cy="1257824"/>
          </a:xfrm>
          <a:prstGeom prst="rect">
            <a:avLst/>
          </a:prstGeom>
          <a:noFill/>
        </p:spPr>
      </p:pic>
      <p:sp>
        <p:nvSpPr>
          <p:cNvPr id="26" name="Прямоугольник 25"/>
          <p:cNvSpPr/>
          <p:nvPr/>
        </p:nvSpPr>
        <p:spPr>
          <a:xfrm>
            <a:off x="460858" y="1680475"/>
            <a:ext cx="3634892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работе с головкой </a:t>
            </a:r>
            <a:r>
              <a:rPr lang="ru-RU" b="1" smtClean="0">
                <a:solidFill>
                  <a:srgbClr val="C00000"/>
                </a:solidFill>
                <a:latin typeface="Calibri" pitchFamily="34" charset="0"/>
              </a:rPr>
              <a:t>«</a:t>
            </a:r>
            <a:r>
              <a:rPr lang="en-GB" b="1" smtClean="0">
                <a:solidFill>
                  <a:srgbClr val="C00000"/>
                </a:solidFill>
                <a:latin typeface="Calibri" pitchFamily="34" charset="0"/>
              </a:rPr>
              <a:t>G</a:t>
            </a:r>
            <a:r>
              <a:rPr lang="en-US" b="1" smtClean="0">
                <a:solidFill>
                  <a:srgbClr val="C00000"/>
                </a:solidFill>
                <a:latin typeface="Calibri" pitchFamily="34" charset="0"/>
              </a:rPr>
              <a:t>F</a:t>
            </a:r>
            <a:r>
              <a:rPr lang="ru-RU" b="1" smtClean="0">
                <a:solidFill>
                  <a:srgbClr val="C00000"/>
                </a:solidFill>
                <a:latin typeface="Calibri" pitchFamily="34" charset="0"/>
              </a:rPr>
              <a:t>»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работа\ДИЗАЙН\презентация\мотор в разборе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39241" y="1268083"/>
            <a:ext cx="5445426" cy="4710294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238044" y="4180695"/>
            <a:ext cx="4651514" cy="215443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Источник питания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 или 800 мАч 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Скорость вращения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Ni-Ti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файлов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от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200 до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12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00 об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мин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Торк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0,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до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Нсм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Угол вращения реципрокных файлов по- и против ч.с.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 10 до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36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</a:t>
            </a:r>
            <a:r>
              <a:rPr lang="en-US" sz="1100" b="1" smtClean="0">
                <a:solidFill>
                  <a:schemeClr val="bg1">
                    <a:lumMod val="50000"/>
                  </a:schemeClr>
                </a:solidFill>
              </a:rPr>
              <a:t> º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Скорость вращения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SAF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-файлов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от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3500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95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00 об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мин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Скорость вращения  эндодонтических боров и щеточек – от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3000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90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00 об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мин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215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33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51 мм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1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±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г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15" name="Стрелка вправо 14"/>
          <p:cNvSpPr/>
          <p:nvPr/>
        </p:nvSpPr>
        <p:spPr>
          <a:xfrm rot="19140076">
            <a:off x="1769084" y="4604655"/>
            <a:ext cx="405683" cy="1355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9247668">
            <a:off x="4391901" y="3198469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6400800" y="2557576"/>
            <a:ext cx="2146852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СТЕРИЛИЗУЕМЫЕ ГОЛОВКИ КНОПОЧНОГО ТИПА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(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RT, SAF </a:t>
            </a: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или 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GF)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933820" y="2691442"/>
            <a:ext cx="441101" cy="90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48294" y="5539441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(2 типа)</a:t>
            </a:r>
            <a:endParaRPr lang="ru-RU" sz="1000" b="1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807519" y="5268766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727495" y="1527677"/>
            <a:ext cx="3002810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ЭНДОДОНТИЧЕСКИЙ МОТОР</a:t>
            </a:r>
          </a:p>
        </p:txBody>
      </p: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2" name="Рисунок 2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64237" y="2273886"/>
            <a:ext cx="2855342" cy="215443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Источник питания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 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Скорость подачи ирригационного раствора – от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до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5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мл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мин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Скорость подачи жидкости в режиме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RINSE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20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мл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мин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 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118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100</a:t>
            </a:r>
            <a:r>
              <a:rPr lang="ru-RU" sz="11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60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мм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155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±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</a:t>
            </a: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радиус действий – не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535071" y="1352755"/>
            <a:ext cx="4896873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ИСПОЛЬЗУЕТСЯ ДЛЯ ПОДАЧИ ИРРИГАЦИОННОГО РАСТВОРА ПРИ РАБОТЕ ЭНДОМОТОРА </a:t>
            </a:r>
            <a:r>
              <a:rPr lang="en-US" sz="1400" smtClean="0">
                <a:solidFill>
                  <a:srgbClr val="9966FF"/>
                </a:solidFill>
                <a:latin typeface="Calibri" pitchFamily="34" charset="0"/>
              </a:rPr>
              <a:t>"ESTUS DRIVE"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С </a:t>
            </a:r>
            <a:r>
              <a:rPr lang="en-US" sz="1400" smtClean="0">
                <a:solidFill>
                  <a:srgbClr val="9966FF"/>
                </a:solidFill>
                <a:latin typeface="Calibri" pitchFamily="34" charset="0"/>
              </a:rPr>
              <a:t>SAF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-ФАЙЛАМИ</a:t>
            </a:r>
          </a:p>
        </p:txBody>
      </p:sp>
      <p:grpSp>
        <p:nvGrpSpPr>
          <p:cNvPr id="37" name="Группа 36"/>
          <p:cNvGrpSpPr/>
          <p:nvPr/>
        </p:nvGrpSpPr>
        <p:grpSpPr>
          <a:xfrm>
            <a:off x="3506525" y="1570008"/>
            <a:ext cx="5439068" cy="4598612"/>
            <a:chOff x="3264985" y="1362973"/>
            <a:chExt cx="5439068" cy="4598612"/>
          </a:xfrm>
        </p:grpSpPr>
        <p:sp>
          <p:nvSpPr>
            <p:cNvPr id="30" name="Содержимое 2"/>
            <p:cNvSpPr txBox="1"/>
            <p:nvPr/>
          </p:nvSpPr>
          <p:spPr>
            <a:xfrm>
              <a:off x="3264985" y="2451184"/>
              <a:ext cx="1669773" cy="33020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1000" b="1" noProof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rPr>
                <a:t>ЕМКОСТЬ С ИРРИГАЦИОННЫМ РАСТВОРОМ</a:t>
              </a:r>
              <a:endParaRPr kumimoji="0" lang="ru-RU" sz="10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grpSp>
          <p:nvGrpSpPr>
            <p:cNvPr id="36" name="Группа 35"/>
            <p:cNvGrpSpPr/>
            <p:nvPr/>
          </p:nvGrpSpPr>
          <p:grpSpPr>
            <a:xfrm>
              <a:off x="3925019" y="1362973"/>
              <a:ext cx="4779034" cy="4598612"/>
              <a:chOff x="4244196" y="1138686"/>
              <a:chExt cx="4779034" cy="4598612"/>
            </a:xfrm>
          </p:grpSpPr>
          <p:pic>
            <p:nvPicPr>
              <p:cNvPr id="24" name="Picture 2" descr="F:\работа\ДИЗАЙН\презентация\ПОМПА\установка трубок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 bwMode="auto">
              <a:xfrm>
                <a:off x="4381079" y="1138686"/>
                <a:ext cx="4193576" cy="4598612"/>
              </a:xfrm>
              <a:prstGeom prst="rect">
                <a:avLst/>
              </a:prstGeom>
              <a:noFill/>
            </p:spPr>
          </p:pic>
          <p:sp>
            <p:nvSpPr>
              <p:cNvPr id="18" name="Содержимое 2"/>
              <p:cNvSpPr txBox="1"/>
              <p:nvPr/>
            </p:nvSpPr>
            <p:spPr>
              <a:xfrm>
                <a:off x="7737894" y="4455388"/>
                <a:ext cx="1285336" cy="330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None/>
                  <a:defRPr/>
                </a:pPr>
                <a:r>
                  <a:rPr lang="ru-RU" sz="1000" b="1" noProof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СТЕРИЛИЗУЕМАЯ ГОЛОВКА</a:t>
                </a:r>
                <a:endParaRPr kumimoji="0" lang="ru-RU" sz="1000" b="1" i="0" u="none" strike="noStrike" kern="1200" cap="none" spc="0" normalizeH="0" baseline="0" noProof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uLnTx/>
                  <a:uFillTx/>
                  <a:latin typeface="Calibri" pitchFamily="34" charset="0"/>
                </a:endParaRPr>
              </a:p>
            </p:txBody>
          </p:sp>
          <p:cxnSp>
            <p:nvCxnSpPr>
              <p:cNvPr id="19" name="Прямая соединительная линия 18"/>
              <p:cNvCxnSpPr/>
              <p:nvPr/>
            </p:nvCxnSpPr>
            <p:spPr>
              <a:xfrm flipH="1" flipV="1">
                <a:off x="7210530" y="3434214"/>
                <a:ext cx="958685" cy="956631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20" name="Содержимое 2"/>
              <p:cNvSpPr txBox="1"/>
              <p:nvPr/>
            </p:nvSpPr>
            <p:spPr>
              <a:xfrm>
                <a:off x="6834362" y="1519532"/>
                <a:ext cx="2119858" cy="330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ru-RU" sz="1000" b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АККУМУЛЯТОРНЫЙ БЛОК</a:t>
                </a:r>
                <a:endParaRPr lang="ru-RU" sz="10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</p:txBody>
          </p:sp>
          <p:cxnSp>
            <p:nvCxnSpPr>
              <p:cNvPr id="21" name="Прямая соединительная линия 20"/>
              <p:cNvCxnSpPr/>
              <p:nvPr/>
            </p:nvCxnSpPr>
            <p:spPr>
              <a:xfrm flipH="1">
                <a:off x="6819467" y="1854679"/>
                <a:ext cx="357710" cy="368962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28" name="Прямая соединительная линия 27"/>
              <p:cNvCxnSpPr/>
              <p:nvPr/>
            </p:nvCxnSpPr>
            <p:spPr>
              <a:xfrm flipH="1">
                <a:off x="5253936" y="2464280"/>
                <a:ext cx="384865" cy="0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cxnSp>
            <p:nvCxnSpPr>
              <p:cNvPr id="31" name="Прямая соединительная линия 30"/>
              <p:cNvCxnSpPr/>
              <p:nvPr/>
            </p:nvCxnSpPr>
            <p:spPr>
              <a:xfrm flipH="1">
                <a:off x="7610222" y="2317630"/>
                <a:ext cx="357710" cy="368962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32" name="Содержимое 2"/>
              <p:cNvSpPr txBox="1"/>
              <p:nvPr/>
            </p:nvSpPr>
            <p:spPr>
              <a:xfrm>
                <a:off x="7754513" y="2025615"/>
                <a:ext cx="711750" cy="330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ru-RU" sz="1000" b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ПОМПА</a:t>
                </a:r>
                <a:endParaRPr lang="ru-RU" sz="10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</p:txBody>
          </p:sp>
          <p:cxnSp>
            <p:nvCxnSpPr>
              <p:cNvPr id="33" name="Прямая соединительная линия 32"/>
              <p:cNvCxnSpPr/>
              <p:nvPr/>
            </p:nvCxnSpPr>
            <p:spPr>
              <a:xfrm>
                <a:off x="4934309" y="3761117"/>
                <a:ext cx="18977" cy="504109"/>
              </a:xfrm>
              <a:prstGeom prst="line">
                <a:avLst/>
              </a:prstGeom>
            </p:spPr>
            <p:style>
              <a:lnRef idx="1">
                <a:schemeClr val="accent6"/>
              </a:lnRef>
              <a:fillRef idx="0">
                <a:schemeClr val="accent6"/>
              </a:fillRef>
              <a:effectRef idx="0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35" name="Содержимое 2"/>
              <p:cNvSpPr txBox="1"/>
              <p:nvPr/>
            </p:nvSpPr>
            <p:spPr>
              <a:xfrm>
                <a:off x="4244196" y="3471978"/>
                <a:ext cx="1127185" cy="3302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ru-RU" sz="1000" b="1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libri" pitchFamily="34" charset="0"/>
                  </a:rPr>
                  <a:t>СИЛИКОНОВЫЕ ТРУБКИ</a:t>
                </a:r>
                <a:endParaRPr lang="ru-RU" sz="1000" b="1">
                  <a:solidFill>
                    <a:schemeClr val="tx1">
                      <a:lumMod val="50000"/>
                      <a:lumOff val="50000"/>
                    </a:schemeClr>
                  </a:solidFill>
                  <a:latin typeface="Calibri" pitchFamily="34" charset="0"/>
                </a:endParaRPr>
              </a:p>
            </p:txBody>
          </p:sp>
        </p:grpSp>
      </p:grpSp>
      <p:pic>
        <p:nvPicPr>
          <p:cNvPr id="8194" name="Picture 2" descr="F:\работа\ДИЗАЙН\презентация\МОТОР\Рисунок1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00671" y="4570561"/>
            <a:ext cx="2718908" cy="1384212"/>
          </a:xfrm>
          <a:prstGeom prst="rect">
            <a:avLst/>
          </a:prstGeom>
          <a:noFill/>
        </p:spPr>
      </p:pic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ИРРИГАЦИОННАЯ ПОМПА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PUMP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5" name="Рисунок 24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4" name="Subtitle 2"/>
          <p:cNvSpPr txBox="1"/>
          <p:nvPr/>
        </p:nvSpPr>
        <p:spPr>
          <a:xfrm>
            <a:off x="548639" y="877350"/>
            <a:ext cx="8189843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9" name="Рисунок 8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028" name="Picture 4" descr="J:\работа\ДИЗАЙН\презентация\для презентации 2022\КОМПЛЕКТАЦИЯ МОТОРА RT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912813" y="1398497"/>
            <a:ext cx="7406322" cy="466412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39" y="877350"/>
            <a:ext cx="8380675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 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3" name="Рисунок 12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050" name="Picture 2" descr="J:\работа\ДИЗАЙН\презентация\для презентации 2022\КОМПЛЕКТАЦИЯ МОТОРА RT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68205" y="1423569"/>
            <a:ext cx="7405200" cy="46901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859536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9" name="Рисунок 8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3075" name="Picture 3" descr="J:\работа\ДИЗАЙН\презентация\для презентации 2022\КОМПЛЕКТАЦИЯ МОТОРА RT3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96703" y="1272430"/>
            <a:ext cx="7403823" cy="485373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39" y="877350"/>
            <a:ext cx="8380675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4098" name="Picture 2" descr="J:\работа\ДИЗАЙН\презентация\для презентации 2022\КОМПЛЕКТАЦИЯ МОТОРА RT4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86273" y="1512054"/>
            <a:ext cx="7405200" cy="42984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39" y="877350"/>
            <a:ext cx="8380675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4098" name="Picture 2" descr="J:\работа\ДИЗАЙН\презентация\для презентации 2022\КОМПЛЕКТАЦИЯ МОТОРА RT4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94689" y="1512054"/>
            <a:ext cx="6988368" cy="42984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39" y="877350"/>
            <a:ext cx="7649155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5122" name="Picture 2" descr="J:\работа\ДИЗАЙН\презентация\для презентации 2022\КОМПЛЕКТАЦИЯ МОТОРА RT5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90394" y="1379818"/>
            <a:ext cx="7638050" cy="48034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859536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6148" name="Picture 4" descr="J:\работа\ДИЗАЙН\презентация\для презентации 2022\КОМПЛЕКТАЦИЯ МОТОРА GF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86198" y="1370188"/>
            <a:ext cx="7521568" cy="471832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8499944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7171" name="Picture 3" descr="J:\работа\ДИЗАЙН\презентация\для презентации 2022\SAF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22120" y="1451142"/>
            <a:ext cx="7637175" cy="456906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859536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" name="Рисунок 1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8195" name="Picture 3" descr="J:\работа\ДИЗАЙН\презентация\для презентации 2022\GF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07864" y="1478941"/>
            <a:ext cx="7635818" cy="457633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5" name="Subtitle 2"/>
          <p:cNvSpPr txBox="1"/>
          <p:nvPr/>
        </p:nvSpPr>
        <p:spPr>
          <a:xfrm>
            <a:off x="548639" y="877350"/>
            <a:ext cx="8420431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НАКОНЕЧНИК-ЭНДОМОТОР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DRIVE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lang="en-US" sz="1400" smtClean="0">
              <a:solidFill>
                <a:srgbClr val="9966FF"/>
              </a:solidFill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endParaRPr lang="ru-RU" sz="1400" smtClean="0">
              <a:solidFill>
                <a:srgbClr val="9966FF"/>
              </a:solidFill>
              <a:latin typeface="Calibri" pitchFamily="34" charset="0"/>
            </a:endParaRP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21331" y="1352755"/>
            <a:ext cx="489687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37C7B6"/>
                </a:solidFill>
                <a:latin typeface="Calibri" pitchFamily="34" charset="0"/>
              </a:rPr>
              <a:t>ДОПОЛНИТЕЛЬНО:</a:t>
            </a: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9220" name="Picture 4" descr="J:\работа\ДИЗАЙН\презентация\для презентации 2022\КОМПЛЕКТАЦИЯ МОТОРА ДОП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34425" y="1850123"/>
            <a:ext cx="8195983" cy="41797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721211" y="1426687"/>
            <a:ext cx="4961614" cy="230832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ОБТУРАЦИЯ КОРНЕВЫХ КАНАЛОВ РАЗОГРЕТОЙ ГУТТАПЕРЧЕЙ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 для этапа обтурации </a:t>
            </a:r>
            <a:r>
              <a:rPr lang="en-US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DownPack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обеспечивает: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уплотнение гуттаперчи в канале;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обрезание гуттаперчевых штифтов;</a:t>
            </a:r>
          </a:p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тепловую активацию ирригационного раствора в канале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Три типоразмера быстросъемных стерилизуемых термоплаггеров  для разных этапов обтурации канала:</a:t>
            </a:r>
          </a:p>
        </p:txBody>
      </p:sp>
      <p:pic>
        <p:nvPicPr>
          <p:cNvPr id="10" name="Рисунок 9" descr="drive без фо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323" y="1173194"/>
            <a:ext cx="3094177" cy="5098212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grpSp>
        <p:nvGrpSpPr>
          <p:cNvPr id="46" name="Группа 45"/>
          <p:cNvGrpSpPr/>
          <p:nvPr/>
        </p:nvGrpSpPr>
        <p:grpSpPr>
          <a:xfrm>
            <a:off x="5860155" y="3882962"/>
            <a:ext cx="2663644" cy="2120269"/>
            <a:chOff x="4436825" y="4095921"/>
            <a:chExt cx="2856229" cy="2273567"/>
          </a:xfrm>
        </p:grpSpPr>
        <p:pic>
          <p:nvPicPr>
            <p:cNvPr id="30" name="Picture 6" descr="D:\работа\фото серии мини\2. ГуттаЭст-VМ\плаггер2-1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548938" y="4097131"/>
              <a:ext cx="748811" cy="1800000"/>
            </a:xfrm>
            <a:prstGeom prst="rect">
              <a:avLst/>
            </a:prstGeom>
            <a:noFill/>
          </p:spPr>
        </p:pic>
        <p:pic>
          <p:nvPicPr>
            <p:cNvPr id="31" name="Picture 7" descr="D:\работа\фото серии мини\2. ГуттаЭст-VМ\плаггер2-1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5370303" y="4095921"/>
              <a:ext cx="930666" cy="1800000"/>
            </a:xfrm>
            <a:prstGeom prst="rect">
              <a:avLst/>
            </a:prstGeom>
            <a:noFill/>
          </p:spPr>
        </p:pic>
        <p:pic>
          <p:nvPicPr>
            <p:cNvPr id="33" name="Picture 8" descr="D:\работа\фото серии мини\2. ГуттаЭст-VМ\плаггер2-1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6270391" y="4099292"/>
              <a:ext cx="1022663" cy="1800000"/>
            </a:xfrm>
            <a:prstGeom prst="rect">
              <a:avLst/>
            </a:prstGeom>
            <a:noFill/>
          </p:spPr>
        </p:pic>
        <p:sp>
          <p:nvSpPr>
            <p:cNvPr id="36" name="TextBox 35"/>
            <p:cNvSpPr txBox="1"/>
            <p:nvPr/>
          </p:nvSpPr>
          <p:spPr>
            <a:xfrm>
              <a:off x="4436825" y="5907823"/>
              <a:ext cx="28386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pPr algn="ctr"/>
              <a:r>
                <a:rPr lang="en-GB" sz="1200" smtClean="0">
                  <a:latin typeface="Calibri" pitchFamily="34" charset="0"/>
                  <a:cs typeface="Calibri" pitchFamily="34" charset="0"/>
                </a:rPr>
                <a:t>S  02/45         M  04/50           L 08/55</a:t>
              </a:r>
              <a:endParaRPr lang="ru-RU" sz="1200" smtClean="0">
                <a:latin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endParaRPr lang="ru-RU" sz="1000"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47" name="Прямоугольник 46"/>
          <p:cNvSpPr/>
          <p:nvPr/>
        </p:nvSpPr>
        <p:spPr>
          <a:xfrm>
            <a:off x="3762295" y="4172387"/>
            <a:ext cx="1938793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апикальной зоны </a:t>
            </a:r>
            <a:endParaRPr lang="en-GB" sz="1200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M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верхних 2/3 канала  </a:t>
            </a:r>
            <a:endParaRPr lang="en-GB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L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для обрезания гуттаперчевых штифтов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4834543" y="3133496"/>
            <a:ext cx="3975502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rgbClr val="E5801B"/>
                </a:solidFill>
                <a:latin typeface="Calibri" pitchFamily="34" charset="0"/>
              </a:rPr>
              <a:t>Безопасная работа благодаря встроенному датчику обратной связи в термоплаггере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позволяющему: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обеспечить высокую точность поддержания заданной рабочей температуры;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уменьшить рабочую температуру в канале зуба до 120°С, тем самым -</a:t>
            </a:r>
          </a:p>
        </p:txBody>
      </p:sp>
      <p:pic>
        <p:nvPicPr>
          <p:cNvPr id="6146" name="Picture 2" descr="D:\работа\ДИЗАЙН\презентация\для презентации 2022\ГРАФИК ГУТТЫ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23441" y="3086151"/>
            <a:ext cx="3848507" cy="2958502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243543" y="3927881"/>
            <a:ext cx="20617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/>
          </a:lstStyle>
          <a:p>
            <a:r>
              <a:rPr lang="ru-RU" sz="1400" b="1" smtClean="0">
                <a:solidFill>
                  <a:srgbClr val="E5801B"/>
                </a:solidFill>
                <a:latin typeface="Calibri" pitchFamily="34" charset="0"/>
                <a:cs typeface="Calibri" pitchFamily="34" charset="0"/>
              </a:rPr>
              <a:t>Патент №2756564</a:t>
            </a:r>
            <a:endParaRPr lang="ru-RU" sz="1400" b="1">
              <a:solidFill>
                <a:srgbClr val="E5801B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88303" y="4601841"/>
            <a:ext cx="3781244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сократить время нагрева термоплаггера до заданной рабочей температуры (не более 3 сек);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исключить перегрев гуттаперчи, ухудшающий ее  клинические характеристики;                           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увеличить время работы в канале без перегрева тканей периодонта;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увеличить срок службы термоплаггеров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37454" y="1554414"/>
            <a:ext cx="4713774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вращения термоплаггеров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- 6 фиксированных положений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Эффективная конденсация гуттаперчи в канале </a:t>
            </a:r>
            <a:endParaRPr lang="en-GB" sz="12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благодаря функции ВИБРАЦИИ термоплаггера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40" name="Группа 39"/>
          <p:cNvGrpSpPr/>
          <p:nvPr/>
        </p:nvGrpSpPr>
        <p:grpSpPr>
          <a:xfrm>
            <a:off x="5455985" y="1379132"/>
            <a:ext cx="2574833" cy="1449263"/>
            <a:chOff x="5885355" y="1371181"/>
            <a:chExt cx="2574833" cy="1449263"/>
          </a:xfrm>
        </p:grpSpPr>
        <p:pic>
          <p:nvPicPr>
            <p:cNvPr id="34" name="Picture 2" descr="D:\работа\ДИЗАЙН\презентация\плаггер\снятие плаггера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5885355" y="1371181"/>
              <a:ext cx="2574833" cy="1449263"/>
            </a:xfrm>
            <a:prstGeom prst="rect">
              <a:avLst/>
            </a:prstGeom>
            <a:noFill/>
          </p:spPr>
        </p:pic>
        <p:sp>
          <p:nvSpPr>
            <p:cNvPr id="35" name="TextBox 34"/>
            <p:cNvSpPr txBox="1"/>
            <p:nvPr/>
          </p:nvSpPr>
          <p:spPr>
            <a:xfrm>
              <a:off x="7095194" y="2098134"/>
              <a:ext cx="115850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ru-RU" sz="1200" smtClean="0">
                  <a:solidFill>
                    <a:srgbClr val="E5801B"/>
                  </a:solidFill>
                  <a:latin typeface="Calibri" pitchFamily="34" charset="0"/>
                  <a:cs typeface="Calibri" pitchFamily="34" charset="0"/>
                </a:rPr>
                <a:t>6 положений</a:t>
              </a:r>
              <a:endParaRPr lang="ru-RU" sz="1200">
                <a:solidFill>
                  <a:srgbClr val="E5801B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pic>
        <p:nvPicPr>
          <p:cNvPr id="41" name="Рисунок 40" descr="вибрация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71862" y="2094940"/>
            <a:ext cx="436529" cy="4803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Группа 36"/>
          <p:cNvGrpSpPr/>
          <p:nvPr/>
        </p:nvGrpSpPr>
        <p:grpSpPr>
          <a:xfrm>
            <a:off x="215643" y="1869460"/>
            <a:ext cx="3360898" cy="1406269"/>
            <a:chOff x="215643" y="2096225"/>
            <a:chExt cx="3360898" cy="1406269"/>
          </a:xfrm>
        </p:grpSpPr>
        <p:pic>
          <p:nvPicPr>
            <p:cNvPr id="55" name="Picture 3" descr="F:\работа\ДИЗАЙН\презентация\мотор с новой гравировкой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15643" y="2464889"/>
              <a:ext cx="3360898" cy="1037605"/>
            </a:xfrm>
            <a:prstGeom prst="rect">
              <a:avLst/>
            </a:prstGeom>
            <a:noFill/>
          </p:spPr>
        </p:pic>
        <p:sp>
          <p:nvSpPr>
            <p:cNvPr id="35" name="Содержимое 2"/>
            <p:cNvSpPr txBox="1"/>
            <p:nvPr/>
          </p:nvSpPr>
          <p:spPr>
            <a:xfrm>
              <a:off x="343943" y="2096225"/>
              <a:ext cx="1590275" cy="237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НАКОНЕЧНИК 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«</a:t>
              </a:r>
              <a:r>
                <a:rPr kumimoji="0" lang="en-US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ESTUS 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PACK</a:t>
              </a:r>
              <a:r>
                <a:rPr kumimoji="0" lang="ru-RU" sz="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latin typeface="Calibri" pitchFamily="34" charset="0"/>
                </a:rPr>
                <a:t>»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>
              <a:off x="917503" y="2341931"/>
              <a:ext cx="114701" cy="226799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НАКОНЕЧНИКА-ПЛАГГЕРА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735239" y="1717502"/>
            <a:ext cx="5124092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рабочих режима: </a:t>
            </a: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«CUT» 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обрезание гуттаперчевых штифтов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7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0°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С, макс. 10 сек.), </a:t>
            </a: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PACK» -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обтурация БЕЗ вибрации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0°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С, макс. 20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), </a:t>
            </a: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«PACK +      »  -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обтурация С ВИБРАЦИЕЙ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0°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С, макс.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вибрация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), </a:t>
            </a:r>
          </a:p>
          <a:p>
            <a:pPr>
              <a:buFontTx/>
              <a:buChar char="-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«MIX» 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тепловая активация ирригационного раствора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(50 °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+ вибрация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Функция контроля исправности термоплаггера</a:t>
            </a: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33" name="Picture 2" descr="F:\работа\ДИЗАЙН\презентация\вибрация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422039" y="2504708"/>
            <a:ext cx="184290" cy="152399"/>
          </a:xfrm>
          <a:prstGeom prst="rect">
            <a:avLst/>
          </a:prstGeom>
          <a:noFill/>
        </p:spPr>
      </p:pic>
      <p:grpSp>
        <p:nvGrpSpPr>
          <p:cNvPr id="40" name="Группа 39"/>
          <p:cNvGrpSpPr/>
          <p:nvPr/>
        </p:nvGrpSpPr>
        <p:grpSpPr>
          <a:xfrm>
            <a:off x="1089965" y="4099205"/>
            <a:ext cx="2326234" cy="1966823"/>
            <a:chOff x="555955" y="3982160"/>
            <a:chExt cx="2326234" cy="1966823"/>
          </a:xfrm>
        </p:grpSpPr>
        <p:sp>
          <p:nvSpPr>
            <p:cNvPr id="68" name="Прямоугольник 67"/>
            <p:cNvSpPr/>
            <p:nvPr/>
          </p:nvSpPr>
          <p:spPr>
            <a:xfrm>
              <a:off x="555955" y="3982160"/>
              <a:ext cx="2326234" cy="1966823"/>
            </a:xfrm>
            <a:prstGeom prst="rect">
              <a:avLst/>
            </a:prstGeom>
            <a:noFill/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  <p:sp>
          <p:nvSpPr>
            <p:cNvPr id="71" name="Содержимое 2"/>
            <p:cNvSpPr txBox="1"/>
            <p:nvPr/>
          </p:nvSpPr>
          <p:spPr>
            <a:xfrm>
              <a:off x="732369" y="3996834"/>
              <a:ext cx="1848197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ИНДИКАЦИЯ РЕЖИМА</a:t>
              </a:r>
              <a:endParaRPr lang="ru-RU" sz="800" b="1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pic>
          <p:nvPicPr>
            <p:cNvPr id="10242" name="Picture 2" descr="F:\работа\ДИЗАЙН\презентация\плаггер\режимы3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563271" y="4367174"/>
              <a:ext cx="2308983" cy="1579751"/>
            </a:xfrm>
            <a:prstGeom prst="rect">
              <a:avLst/>
            </a:prstGeom>
            <a:noFill/>
          </p:spPr>
        </p:pic>
      </p:grpSp>
      <p:sp>
        <p:nvSpPr>
          <p:cNvPr id="41" name="Прямоугольник 40"/>
          <p:cNvSpPr/>
          <p:nvPr/>
        </p:nvSpPr>
        <p:spPr>
          <a:xfrm>
            <a:off x="339766" y="3610920"/>
            <a:ext cx="5746479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текущего рабочего режима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светодиодной панели наконечника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4325332" y="4077873"/>
            <a:ext cx="4421853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всех стадий нагрева и охлаждения термоплаггера 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помощью индикатора 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STATUS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45" name="Группа 44"/>
          <p:cNvGrpSpPr/>
          <p:nvPr/>
        </p:nvGrpSpPr>
        <p:grpSpPr>
          <a:xfrm>
            <a:off x="4908031" y="4809366"/>
            <a:ext cx="3387406" cy="1353341"/>
            <a:chOff x="5142117" y="4765473"/>
            <a:chExt cx="2670517" cy="1066929"/>
          </a:xfrm>
        </p:grpSpPr>
        <p:pic>
          <p:nvPicPr>
            <p:cNvPr id="10245" name="Picture 5" descr="F:\работа\ДИЗАЙН\презентация\плаггер\диод сирен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6473484" y="4780103"/>
              <a:ext cx="1339150" cy="619977"/>
            </a:xfrm>
            <a:prstGeom prst="rect">
              <a:avLst/>
            </a:prstGeom>
            <a:noFill/>
          </p:spPr>
        </p:pic>
        <p:pic>
          <p:nvPicPr>
            <p:cNvPr id="10246" name="Picture 6" descr="F:\работа\ДИЗАЙН\презентация\плаггер\диод оранж.png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5142117" y="4765473"/>
              <a:ext cx="1339150" cy="619977"/>
            </a:xfrm>
            <a:prstGeom prst="rect">
              <a:avLst/>
            </a:prstGeom>
            <a:noFill/>
          </p:spPr>
        </p:pic>
        <p:sp>
          <p:nvSpPr>
            <p:cNvPr id="43" name="Содержимое 2"/>
            <p:cNvSpPr txBox="1"/>
            <p:nvPr/>
          </p:nvSpPr>
          <p:spPr>
            <a:xfrm>
              <a:off x="5273889" y="5546434"/>
              <a:ext cx="1090335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chemeClr val="accent3"/>
                  </a:solidFill>
                  <a:latin typeface="Calibri" pitchFamily="34" charset="0"/>
                </a:rPr>
                <a:t>НАГРЕВ</a:t>
              </a:r>
              <a:endParaRPr lang="ru-RU" sz="800" b="1">
                <a:solidFill>
                  <a:schemeClr val="accent3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4" name="Содержимое 2"/>
            <p:cNvSpPr txBox="1"/>
            <p:nvPr/>
          </p:nvSpPr>
          <p:spPr>
            <a:xfrm>
              <a:off x="6589406" y="5552530"/>
              <a:ext cx="1223228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rgbClr val="9966FF"/>
                  </a:solidFill>
                  <a:latin typeface="Calibri" pitchFamily="34" charset="0"/>
                </a:rPr>
                <a:t>ОХЛАЖДЕНИЕ</a:t>
              </a:r>
              <a:endParaRPr lang="ru-RU" sz="800" b="1">
                <a:solidFill>
                  <a:srgbClr val="9966FF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9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27" name="Рисунок 26" descr="logo_geosoft_den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4" y="3337567"/>
            <a:ext cx="4057649" cy="2262040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432496" y="4869751"/>
            <a:ext cx="4073304" cy="1257545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821841" y="3698012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>
            <a:stCxn id="4099" idx="0"/>
          </p:cNvCxnSpPr>
          <p:nvPr/>
        </p:nvCxnSpPr>
        <p:spPr>
          <a:xfrm rot="16200000" flipV="1">
            <a:off x="3978865" y="3379466"/>
            <a:ext cx="1212153" cy="1768417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46</a:t>
            </a:fld>
            <a:endParaRPr lang="en-US"/>
          </a:p>
        </p:txBody>
      </p:sp>
      <p:pic>
        <p:nvPicPr>
          <p:cNvPr id="5124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16306" y="1734675"/>
            <a:ext cx="1936704" cy="1126704"/>
          </a:xfrm>
          <a:prstGeom prst="rect">
            <a:avLst/>
          </a:prstGeom>
          <a:noFill/>
        </p:spPr>
      </p:pic>
      <p:sp>
        <p:nvSpPr>
          <p:cNvPr id="25" name="Прямоугольник 24"/>
          <p:cNvSpPr/>
          <p:nvPr/>
        </p:nvSpPr>
        <p:spPr>
          <a:xfrm>
            <a:off x="468173" y="1533561"/>
            <a:ext cx="3760013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параметров наконечника при его работе в составе стоматологического комплекса «ESTUS» с блоком управления «ESTUS MULTI»: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28" name="Picture 4" descr="F:\работа\ДИЗАЙН\презентация\МОТОР\МОТОР 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743813" y="2201629"/>
            <a:ext cx="1936704" cy="1126703"/>
          </a:xfrm>
          <a:prstGeom prst="rect">
            <a:avLst/>
          </a:prstGeom>
          <a:noFill/>
        </p:spPr>
      </p:pic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1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работа\ДИЗАЙН\презентация\плаггер в разборе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5099" y="1145366"/>
            <a:ext cx="5917996" cy="4782309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 rot="19187740">
            <a:off x="1833544" y="4637744"/>
            <a:ext cx="243339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9247668">
            <a:off x="4377271" y="2715668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6011287" y="2340139"/>
            <a:ext cx="1700728" cy="6704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АВТОКЛАВИРУЕМЫЕ ТЕРМОПЛАГГЕРЫ 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(</a:t>
            </a: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РАЗМЕРЫ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– S, M, L)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 flipV="1">
            <a:off x="5759021" y="2530044"/>
            <a:ext cx="319910" cy="1015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48294" y="5539441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957644" y="5337005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189259" y="1527677"/>
            <a:ext cx="257260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ТЕРМОПЛАГГЕР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927944" y="4284207"/>
            <a:ext cx="4985468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Рабочая температура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50°С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7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0°С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Время нагрева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не более 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Время работы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«CUT»/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«PACK»/  120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«MIX»  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207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33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43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80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±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27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8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2" name="Рисунок 2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4" name="Subtitle 2"/>
          <p:cNvSpPr txBox="1"/>
          <p:nvPr/>
        </p:nvSpPr>
        <p:spPr>
          <a:xfrm>
            <a:off x="548639" y="877350"/>
            <a:ext cx="8221649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НАКОНЕЧНИК-ПЛАГГЕР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9" name="Рисунок 8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0243" name="Picture 3" descr="J:\работа\ДИЗАЙН\презентация\для презентации 2022\КОМПЛЕКТАЦИЯ ПАК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85766" y="1640741"/>
            <a:ext cx="7408800" cy="428266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672230" y="1351230"/>
            <a:ext cx="5273878" cy="386259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ОБТУРАЦИЯ КОРНЕВЫХ КАНАЛОВ РАЗОГРЕТОЙ ГУТТАПЕРЧЕЙ</a:t>
            </a:r>
          </a:p>
          <a:p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100" b="1" smtClean="0">
              <a:solidFill>
                <a:srgbClr val="37C7B6"/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 для этапа обтурации </a:t>
            </a: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BackFill 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шприцевого типа, обеспечивающий  работу с экономичными гуттаперчевыми стержнями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Легко съемный автоклавируемый нагреватель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Время готовности прибора к работе не превышает 20 секунд</a:t>
            </a:r>
            <a:endParaRPr lang="en-US" sz="11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режима подачи разогретой гуттаперчи: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ПОРЦИОННАЯ - для  создания апикальной пробки, </a:t>
            </a:r>
          </a:p>
          <a:p>
            <a:pPr>
              <a:buFontTx/>
              <a:buChar char="-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ПОСТОЯННАЯ - для заполнения средней и верхней части канала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скорости подачи разогретой гуттаперчи</a:t>
            </a: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H (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высокая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), M (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средняя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), L (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низкая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Безопасная работа - 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температура корпуса нагревателя не превышает 45 °С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Высококачественные расходные материалы: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гуттаперчевые стержни и два типоразмера инжекторных игл (№23G и №25G)</a:t>
            </a: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При полностью заряженном аккумуляторном блоке  наконечник позволяет  инжектировать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 50 гуттаперчевых стержней</a:t>
            </a:r>
          </a:p>
        </p:txBody>
      </p:sp>
      <p:pic>
        <p:nvPicPr>
          <p:cNvPr id="18" name="Picture 2" descr="F:\работа\ДИЗАЙН\презентация\расходники филл-1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922623" y="5173618"/>
            <a:ext cx="3350109" cy="1207655"/>
          </a:xfrm>
          <a:prstGeom prst="rect">
            <a:avLst/>
          </a:prstGeom>
          <a:noFill/>
        </p:spPr>
      </p:pic>
      <p:pic>
        <p:nvPicPr>
          <p:cNvPr id="11" name="Рисунок 10" descr="drive без фон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5138" y="1173195"/>
            <a:ext cx="2730547" cy="5098210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2" name="Рисунок 11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80361" y="1931158"/>
            <a:ext cx="3928290" cy="1344571"/>
          </a:xfrm>
          <a:prstGeom prst="rect">
            <a:avLst/>
          </a:prstGeom>
          <a:noFill/>
        </p:spPr>
      </p:pic>
      <p:sp>
        <p:nvSpPr>
          <p:cNvPr id="35" name="Содержимое 2"/>
          <p:cNvSpPr txBox="1"/>
          <p:nvPr/>
        </p:nvSpPr>
        <p:spPr>
          <a:xfrm>
            <a:off x="343943" y="1869460"/>
            <a:ext cx="1590275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«</a:t>
            </a: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ESTUS 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FILL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946764" y="2071274"/>
            <a:ext cx="114701" cy="226799"/>
          </a:xfrm>
          <a:prstGeom prst="line">
            <a:avLst/>
          </a:prstGeom>
          <a:ln w="31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НАКОНЕЧНИКА-ИНЖЕКТОРА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601260" y="1711160"/>
            <a:ext cx="4023984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Температура нагрева инжекторной иглы 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180°С</a:t>
            </a:r>
          </a:p>
          <a:p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2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режима подачи разогретой гуттаперчи: ПОРЦИОННАЯ и ПОСТОЯННАЯ</a:t>
            </a: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уровня скорости подачи гуттаперчи 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H, M, L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546527" y="4313208"/>
            <a:ext cx="2326234" cy="1580292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pic>
        <p:nvPicPr>
          <p:cNvPr id="10242" name="Picture 2" descr="F:\работа\ДИЗАЙН\презентация\плаггер\режимы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53843" y="4330461"/>
            <a:ext cx="2308982" cy="1560809"/>
          </a:xfrm>
          <a:prstGeom prst="rect">
            <a:avLst/>
          </a:prstGeom>
          <a:noFill/>
        </p:spPr>
      </p:pic>
      <p:sp>
        <p:nvSpPr>
          <p:cNvPr id="41" name="Прямоугольник 40"/>
          <p:cNvSpPr/>
          <p:nvPr/>
        </p:nvSpPr>
        <p:spPr>
          <a:xfrm>
            <a:off x="339766" y="3420175"/>
            <a:ext cx="839016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текущего уровня остатка гуттаперчи в гильзе нагревателя и выбранного уровня скорости подачи гуттаперчи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светодиодной панели наконечника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4839418" y="4077873"/>
            <a:ext cx="4127797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всех стадий нагрева и охлаждения гуттаперчи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помощью индикатора 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STATUS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8" name="Группа 44"/>
          <p:cNvGrpSpPr/>
          <p:nvPr/>
        </p:nvGrpSpPr>
        <p:grpSpPr>
          <a:xfrm>
            <a:off x="4908031" y="4809366"/>
            <a:ext cx="3387406" cy="1353341"/>
            <a:chOff x="5142117" y="4765473"/>
            <a:chExt cx="2670517" cy="1066929"/>
          </a:xfrm>
        </p:grpSpPr>
        <p:pic>
          <p:nvPicPr>
            <p:cNvPr id="10245" name="Picture 5" descr="F:\работа\ДИЗАЙН\презентация\плаггер\диод сирен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6473484" y="4780103"/>
              <a:ext cx="1339150" cy="619977"/>
            </a:xfrm>
            <a:prstGeom prst="rect">
              <a:avLst/>
            </a:prstGeom>
            <a:noFill/>
          </p:spPr>
        </p:pic>
        <p:pic>
          <p:nvPicPr>
            <p:cNvPr id="10246" name="Picture 6" descr="F:\работа\ДИЗАЙН\презентация\плаггер\диод оранж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5142117" y="4765473"/>
              <a:ext cx="1339150" cy="619977"/>
            </a:xfrm>
            <a:prstGeom prst="rect">
              <a:avLst/>
            </a:prstGeom>
            <a:noFill/>
          </p:spPr>
        </p:pic>
        <p:sp>
          <p:nvSpPr>
            <p:cNvPr id="43" name="Содержимое 2"/>
            <p:cNvSpPr txBox="1"/>
            <p:nvPr/>
          </p:nvSpPr>
          <p:spPr>
            <a:xfrm>
              <a:off x="5273889" y="5546434"/>
              <a:ext cx="1090335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chemeClr val="accent3"/>
                  </a:solidFill>
                  <a:latin typeface="Calibri" pitchFamily="34" charset="0"/>
                </a:rPr>
                <a:t>НАГРЕВ</a:t>
              </a:r>
              <a:endParaRPr lang="ru-RU" sz="800" b="1">
                <a:solidFill>
                  <a:schemeClr val="accent3"/>
                </a:solidFill>
                <a:latin typeface="Calibri" pitchFamily="34" charset="0"/>
              </a:endParaRPr>
            </a:p>
          </p:txBody>
        </p:sp>
        <p:sp>
          <p:nvSpPr>
            <p:cNvPr id="44" name="Содержимое 2"/>
            <p:cNvSpPr txBox="1"/>
            <p:nvPr/>
          </p:nvSpPr>
          <p:spPr>
            <a:xfrm>
              <a:off x="6589406" y="5552530"/>
              <a:ext cx="1223228" cy="27987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rgbClr val="9966FF"/>
                  </a:solidFill>
                  <a:latin typeface="Calibri" pitchFamily="34" charset="0"/>
                </a:rPr>
                <a:t>ОХЛАЖДЕНИЕ</a:t>
              </a:r>
              <a:endParaRPr lang="ru-RU" sz="800" b="1">
                <a:solidFill>
                  <a:srgbClr val="9966FF"/>
                </a:solidFill>
                <a:latin typeface="Calibri" pitchFamily="34" charset="0"/>
              </a:endParaRPr>
            </a:p>
          </p:txBody>
        </p:sp>
      </p:grpSp>
      <p:sp>
        <p:nvSpPr>
          <p:cNvPr id="25" name="Содержимое 2"/>
          <p:cNvSpPr txBox="1"/>
          <p:nvPr/>
        </p:nvSpPr>
        <p:spPr>
          <a:xfrm>
            <a:off x="2976113" y="4671722"/>
            <a:ext cx="1785667" cy="34885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УРОВЕНЬ ОСТАТКА ГУТТАПЕРЧИ</a:t>
            </a:r>
            <a:endParaRPr lang="en-US" sz="800" b="1" smtClean="0">
              <a:solidFill>
                <a:schemeClr val="bg1">
                  <a:lumMod val="50000"/>
                </a:schemeClr>
              </a:solidFill>
              <a:latin typeface="Calibri" panose="020F0502020204030204" pitchFamily="34" charset="0"/>
            </a:endParaRP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rPr>
              <a:t>(GUTTA)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28" name="Прямая соединительная линия 27"/>
          <p:cNvCxnSpPr>
            <a:endCxn id="25" idx="1"/>
          </p:cNvCxnSpPr>
          <p:nvPr/>
        </p:nvCxnSpPr>
        <p:spPr>
          <a:xfrm>
            <a:off x="2182483" y="4753155"/>
            <a:ext cx="793630" cy="929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V="1">
            <a:off x="2139351" y="4848046"/>
            <a:ext cx="819509" cy="776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одержимое 2"/>
          <p:cNvSpPr txBox="1"/>
          <p:nvPr/>
        </p:nvSpPr>
        <p:spPr>
          <a:xfrm>
            <a:off x="3024996" y="5212310"/>
            <a:ext cx="1785667" cy="3862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УРОВЕНЬ СКОРОСТИ ПОДАЧИ ГУТТАПЕРЧИ (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SPEED)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>
            <a:off x="2165230" y="5132717"/>
            <a:ext cx="819510" cy="1897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V="1">
            <a:off x="2070340" y="5331125"/>
            <a:ext cx="888520" cy="2932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V="1">
            <a:off x="2113472" y="5331125"/>
            <a:ext cx="862641" cy="345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32" name="Рисунок 31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НАКОНЕЧНИКА-ИНЖЕКТОРА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3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32" name="Рисунок 3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grpSp>
        <p:nvGrpSpPr>
          <p:cNvPr id="82" name="Группа 81"/>
          <p:cNvGrpSpPr/>
          <p:nvPr/>
        </p:nvGrpSpPr>
        <p:grpSpPr>
          <a:xfrm>
            <a:off x="454236" y="1824189"/>
            <a:ext cx="8096017" cy="4127689"/>
            <a:chOff x="461551" y="1758352"/>
            <a:chExt cx="8096017" cy="4127689"/>
          </a:xfrm>
        </p:grpSpPr>
        <p:grpSp>
          <p:nvGrpSpPr>
            <p:cNvPr id="49" name="Группа 48"/>
            <p:cNvGrpSpPr/>
            <p:nvPr/>
          </p:nvGrpSpPr>
          <p:grpSpPr>
            <a:xfrm>
              <a:off x="461551" y="1937798"/>
              <a:ext cx="3080291" cy="3948243"/>
              <a:chOff x="799947" y="1786723"/>
              <a:chExt cx="3080291" cy="3948243"/>
            </a:xfrm>
          </p:grpSpPr>
          <p:sp>
            <p:nvSpPr>
              <p:cNvPr id="25" name="Содержимое 2"/>
              <p:cNvSpPr txBox="1"/>
              <p:nvPr/>
            </p:nvSpPr>
            <p:spPr>
              <a:xfrm>
                <a:off x="2697818" y="1912619"/>
                <a:ext cx="1182420" cy="250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 algn="ctr">
                  <a:spcBef>
                    <a:spcPct val="20000"/>
                  </a:spcBef>
                  <a:defRPr/>
                </a:pPr>
                <a:r>
                  <a:rPr lang="ru-RU" sz="1000" b="1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Нагреватель</a:t>
                </a:r>
                <a:endParaRPr lang="ru-RU" sz="1000" b="1">
                  <a:solidFill>
                    <a:schemeClr val="bg1">
                      <a:lumMod val="50000"/>
                    </a:schemeClr>
                  </a:solidFill>
                  <a:latin typeface="Calibri" panose="020F0502020204030204" pitchFamily="34" charset="0"/>
                </a:endParaRPr>
              </a:p>
            </p:txBody>
          </p:sp>
          <p:pic>
            <p:nvPicPr>
              <p:cNvPr id="8194" name="Picture 2" descr="D:\работа\ДИЗАЙН\презентация\для презентации 2022\разрез гутты 8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 bwMode="auto">
              <a:xfrm>
                <a:off x="799947" y="2134966"/>
                <a:ext cx="2420522" cy="3600000"/>
              </a:xfrm>
              <a:prstGeom prst="rect">
                <a:avLst/>
              </a:prstGeom>
              <a:noFill/>
            </p:spPr>
          </p:pic>
          <p:cxnSp>
            <p:nvCxnSpPr>
              <p:cNvPr id="39" name="Прямая соединительная линия 38"/>
              <p:cNvCxnSpPr/>
              <p:nvPr/>
            </p:nvCxnSpPr>
            <p:spPr>
              <a:xfrm flipH="1">
                <a:off x="2886323" y="2130950"/>
                <a:ext cx="174929" cy="25444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Содержимое 2"/>
              <p:cNvSpPr txBox="1"/>
              <p:nvPr/>
            </p:nvSpPr>
            <p:spPr>
              <a:xfrm>
                <a:off x="1037319" y="1786723"/>
                <a:ext cx="1642270" cy="250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 algn="ctr">
                  <a:spcBef>
                    <a:spcPct val="20000"/>
                  </a:spcBef>
                  <a:defRPr/>
                </a:pPr>
                <a:r>
                  <a:rPr lang="ru-RU" sz="1000" b="1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Гуттаперчевый стержень</a:t>
                </a:r>
                <a:endParaRPr lang="ru-RU" sz="1000" b="1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endParaRPr>
              </a:p>
            </p:txBody>
          </p:sp>
          <p:cxnSp>
            <p:nvCxnSpPr>
              <p:cNvPr id="46" name="Прямая соединительная линия 45"/>
              <p:cNvCxnSpPr>
                <a:stCxn id="40" idx="2"/>
              </p:cNvCxnSpPr>
              <p:nvPr/>
            </p:nvCxnSpPr>
            <p:spPr>
              <a:xfrm flipH="1">
                <a:off x="1639295" y="2036858"/>
                <a:ext cx="219159" cy="3101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" name="Прямоугольник 49"/>
            <p:cNvSpPr/>
            <p:nvPr/>
          </p:nvSpPr>
          <p:spPr>
            <a:xfrm>
              <a:off x="3438484" y="2761542"/>
              <a:ext cx="874642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ru-RU" sz="12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15-100%</a:t>
              </a: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r>
                <a:rPr lang="ru-RU" sz="12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7-15%</a:t>
              </a: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endPara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 algn="ctr"/>
              <a:r>
                <a:rPr lang="en-GB" sz="12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&lt;</a:t>
              </a:r>
              <a:r>
                <a:rPr lang="en-US" sz="12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7%</a:t>
              </a:r>
              <a:endPara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grpSp>
          <p:nvGrpSpPr>
            <p:cNvPr id="79" name="Группа 78"/>
            <p:cNvGrpSpPr/>
            <p:nvPr/>
          </p:nvGrpSpPr>
          <p:grpSpPr>
            <a:xfrm>
              <a:off x="4160470" y="1758352"/>
              <a:ext cx="2798858" cy="4079232"/>
              <a:chOff x="4548165" y="1758352"/>
              <a:chExt cx="2798858" cy="4079232"/>
            </a:xfrm>
          </p:grpSpPr>
          <p:pic>
            <p:nvPicPr>
              <p:cNvPr id="10242" name="Picture 2" descr="F:\работа\ДИЗАЙН\презентация\плаггер\режимы3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b="50325"/>
              <a:stretch>
                <a:fillRect/>
              </a:stretch>
            </p:blipFill>
            <p:spPr bwMode="auto">
              <a:xfrm>
                <a:off x="4728292" y="2374441"/>
                <a:ext cx="2471591" cy="829934"/>
              </a:xfrm>
              <a:prstGeom prst="rect">
                <a:avLst/>
              </a:prstGeom>
              <a:noFill/>
            </p:spPr>
          </p:pic>
          <p:sp>
            <p:nvSpPr>
              <p:cNvPr id="41" name="Прямоугольник 40"/>
              <p:cNvSpPr/>
              <p:nvPr/>
            </p:nvSpPr>
            <p:spPr>
              <a:xfrm>
                <a:off x="4548165" y="1758352"/>
                <a:ext cx="2798858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/>
              </a:lstStyle>
              <a:p>
                <a:pPr algn="ctr"/>
                <a:r>
                  <a:rPr lang="ru-RU" sz="1100" b="1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Индикация текущего уровня остатка гуттаперчи в гильзе нагревателя</a:t>
                </a:r>
                <a:endParaRPr lang="en-US" sz="11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endParaRPr>
              </a:p>
            </p:txBody>
          </p:sp>
          <p:pic>
            <p:nvPicPr>
              <p:cNvPr id="8195" name="Picture 3" descr="D:\работа\ДИЗАЙН\презентация\филл\гуттаперча красная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 b="50794"/>
              <a:stretch>
                <a:fillRect/>
              </a:stretch>
            </p:blipFill>
            <p:spPr bwMode="auto">
              <a:xfrm>
                <a:off x="4726800" y="3678326"/>
                <a:ext cx="2473200" cy="832609"/>
              </a:xfrm>
              <a:prstGeom prst="rect">
                <a:avLst/>
              </a:prstGeom>
              <a:noFill/>
            </p:spPr>
          </p:pic>
          <p:grpSp>
            <p:nvGrpSpPr>
              <p:cNvPr id="77" name="Группа 76"/>
              <p:cNvGrpSpPr/>
              <p:nvPr/>
            </p:nvGrpSpPr>
            <p:grpSpPr>
              <a:xfrm>
                <a:off x="4726800" y="5004975"/>
                <a:ext cx="2473200" cy="832609"/>
                <a:chOff x="4781124" y="5004975"/>
                <a:chExt cx="2473200" cy="832609"/>
              </a:xfrm>
            </p:grpSpPr>
            <p:pic>
              <p:nvPicPr>
                <p:cNvPr id="53" name="Picture 3" descr="D:\работа\ДИЗАЙН\презентация\филл\гуттаперча красная.png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b="50794"/>
                <a:stretch>
                  <a:fillRect/>
                </a:stretch>
              </p:blipFill>
              <p:spPr bwMode="auto">
                <a:xfrm>
                  <a:off x="4781124" y="5004975"/>
                  <a:ext cx="2473200" cy="832609"/>
                </a:xfrm>
                <a:prstGeom prst="rect">
                  <a:avLst/>
                </a:prstGeom>
                <a:noFill/>
              </p:spPr>
            </p:pic>
            <p:grpSp>
              <p:nvGrpSpPr>
                <p:cNvPr id="69" name="Группа 68"/>
                <p:cNvGrpSpPr/>
                <p:nvPr/>
              </p:nvGrpSpPr>
              <p:grpSpPr>
                <a:xfrm flipV="1">
                  <a:off x="5890010" y="5493098"/>
                  <a:ext cx="254558" cy="105353"/>
                  <a:chOff x="5812971" y="5174901"/>
                  <a:chExt cx="417006" cy="172585"/>
                </a:xfrm>
              </p:grpSpPr>
              <p:cxnSp>
                <p:nvCxnSpPr>
                  <p:cNvPr id="70" name="Прямая соединительная линия 69"/>
                  <p:cNvCxnSpPr/>
                  <p:nvPr/>
                </p:nvCxnSpPr>
                <p:spPr>
                  <a:xfrm flipH="1" flipV="1">
                    <a:off x="6012017" y="5174901"/>
                    <a:ext cx="1922" cy="120668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Прямая соединительная линия 70"/>
                  <p:cNvCxnSpPr/>
                  <p:nvPr/>
                </p:nvCxnSpPr>
                <p:spPr>
                  <a:xfrm flipH="1">
                    <a:off x="6109152" y="5250265"/>
                    <a:ext cx="120825" cy="97221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Прямая соединительная линия 71"/>
                  <p:cNvCxnSpPr/>
                  <p:nvPr/>
                </p:nvCxnSpPr>
                <p:spPr>
                  <a:xfrm>
                    <a:off x="5812971" y="5255288"/>
                    <a:ext cx="106938" cy="88848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73" name="Группа 72"/>
                <p:cNvGrpSpPr/>
                <p:nvPr/>
              </p:nvGrpSpPr>
              <p:grpSpPr>
                <a:xfrm>
                  <a:off x="5886661" y="5238540"/>
                  <a:ext cx="254558" cy="105353"/>
                  <a:chOff x="5812971" y="5174901"/>
                  <a:chExt cx="417006" cy="172585"/>
                </a:xfrm>
              </p:grpSpPr>
              <p:cxnSp>
                <p:nvCxnSpPr>
                  <p:cNvPr id="74" name="Прямая соединительная линия 73"/>
                  <p:cNvCxnSpPr/>
                  <p:nvPr/>
                </p:nvCxnSpPr>
                <p:spPr>
                  <a:xfrm flipH="1">
                    <a:off x="6012017" y="5174901"/>
                    <a:ext cx="1922" cy="120668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Прямая соединительная линия 74"/>
                  <p:cNvCxnSpPr/>
                  <p:nvPr/>
                </p:nvCxnSpPr>
                <p:spPr>
                  <a:xfrm flipH="1">
                    <a:off x="6109152" y="5250265"/>
                    <a:ext cx="120825" cy="97221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Прямая соединительная линия 75"/>
                  <p:cNvCxnSpPr/>
                  <p:nvPr/>
                </p:nvCxnSpPr>
                <p:spPr>
                  <a:xfrm>
                    <a:off x="5812971" y="5255288"/>
                    <a:ext cx="106938" cy="88848"/>
                  </a:xfrm>
                  <a:prstGeom prst="line">
                    <a:avLst/>
                  </a:prstGeom>
                  <a:ln w="12700">
                    <a:solidFill>
                      <a:srgbClr val="FF00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78" name="Прямоугольник 77"/>
            <p:cNvSpPr/>
            <p:nvPr/>
          </p:nvSpPr>
          <p:spPr>
            <a:xfrm>
              <a:off x="6969600" y="2349664"/>
              <a:ext cx="158739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ru-RU" sz="1200" b="1" smtClean="0">
                  <a:solidFill>
                    <a:srgbClr val="00B050"/>
                  </a:solidFill>
                  <a:latin typeface="Calibri" pitchFamily="34" charset="0"/>
                </a:rPr>
                <a:t>Гуттаперчи достаточно для продолжения работы</a:t>
              </a:r>
              <a:endParaRPr lang="en-US" sz="1200" smtClean="0">
                <a:solidFill>
                  <a:srgbClr val="00B05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0" name="Прямоугольник 79"/>
            <p:cNvSpPr/>
            <p:nvPr/>
          </p:nvSpPr>
          <p:spPr>
            <a:xfrm>
              <a:off x="6970169" y="3584713"/>
              <a:ext cx="158739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ru-RU" sz="1200" b="1" smtClean="0">
                  <a:solidFill>
                    <a:srgbClr val="FF0000"/>
                  </a:solidFill>
                  <a:latin typeface="Calibri" pitchFamily="34" charset="0"/>
                </a:rPr>
                <a:t>Гуттаперчи хватит еще на 1 канал, но рекомендуется уже установить новый стержень</a:t>
              </a:r>
              <a:endParaRPr lang="en-US" sz="1200" smtClean="0">
                <a:solidFill>
                  <a:srgbClr val="FF0000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1" name="Прямоугольник 80"/>
            <p:cNvSpPr/>
            <p:nvPr/>
          </p:nvSpPr>
          <p:spPr>
            <a:xfrm>
              <a:off x="6968948" y="5075795"/>
              <a:ext cx="15873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 algn="ctr"/>
              <a:r>
                <a:rPr lang="ru-RU" sz="1200" b="1" smtClean="0">
                  <a:solidFill>
                    <a:srgbClr val="FF0000"/>
                  </a:solidFill>
                  <a:latin typeface="Calibri" pitchFamily="34" charset="0"/>
                </a:rPr>
                <a:t>Необходима замена гуттаперчевого стержня на новый</a:t>
              </a:r>
              <a:endParaRPr lang="en-US" sz="1200" smtClean="0">
                <a:solidFill>
                  <a:srgbClr val="FF0000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4" y="3337567"/>
            <a:ext cx="4057649" cy="2262040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15086" y="4518773"/>
            <a:ext cx="4955915" cy="1696305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60829" y="3778479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4124406" y="3226611"/>
            <a:ext cx="998738" cy="2080170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25" name="Прямоугольник 24"/>
          <p:cNvSpPr/>
          <p:nvPr/>
        </p:nvSpPr>
        <p:spPr>
          <a:xfrm>
            <a:off x="468173" y="1533561"/>
            <a:ext cx="3760013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параметров наконечника при его работе в составе стоматологического комплекса «ESTUS» с блоком управления «ESTUS MULTI»: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20" name="Picture 3"/>
          <p:cNvPicPr>
            <a:picLocks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05047" y="1743753"/>
            <a:ext cx="1935046" cy="1123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pic>
        <p:nvPicPr>
          <p:cNvPr id="21" name="Picture 2"/>
          <p:cNvPicPr>
            <a:picLocks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744541" y="2190873"/>
            <a:ext cx="1935046" cy="1123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  <p:sp>
        <p:nvSpPr>
          <p:cNvPr id="22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работа\ДИЗАЙН\презентация\мотор в разборе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87481" y="1320020"/>
            <a:ext cx="5645899" cy="4632902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 rot="18366152">
            <a:off x="1928641" y="4549962"/>
            <a:ext cx="243339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9247668">
            <a:off x="4391901" y="3198469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5880249" y="2356360"/>
            <a:ext cx="2651501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СТЕРИЛИЗУЕМЫЙ НАГРЕВАТЕЛЬ С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1000" b="1" i="0" u="none" strike="noStrike" kern="1200" cap="none" spc="0" normalizeH="0" baseline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ИНЖЕКТОРНОЙ ИГЛОЙ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415205" y="2507197"/>
            <a:ext cx="441101" cy="90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48294" y="5539441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957644" y="5337005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615485" y="1527677"/>
            <a:ext cx="203553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ИНЖЕКТОР</a:t>
            </a:r>
          </a:p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ГУТТАПЕРЧИ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927944" y="4284207"/>
            <a:ext cx="4985468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Рабочая температура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160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°С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0°С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Время нагрева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не более 20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сек.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- 240 х 33 х 43 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115 ±10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2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24" name="Рисунок 23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22" name="Subtitle 2"/>
          <p:cNvSpPr txBox="1"/>
          <p:nvPr/>
        </p:nvSpPr>
        <p:spPr>
          <a:xfrm>
            <a:off x="548639" y="877350"/>
            <a:ext cx="8428383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НАКОНЕЧНИК-ИНЖЕКТОР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9" name="Рисунок 8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1268" name="Picture 4" descr="J:\работа\ДИЗАЙН\презентация\для презентации 2022\КОМПЛЕКТАЦИЯ FILL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53356" y="1407707"/>
            <a:ext cx="7517838" cy="474192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22" name="Subtitle 2"/>
          <p:cNvSpPr txBox="1"/>
          <p:nvPr/>
        </p:nvSpPr>
        <p:spPr>
          <a:xfrm>
            <a:off x="548640" y="877350"/>
            <a:ext cx="8253454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1266" name="Picture 2" descr="J:\работа\ДИЗАЙН\презентация\для презентации 2022\КОМПЛЕКТАЦИЯ PACK-FILL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50213" y="1432999"/>
            <a:ext cx="6758617" cy="4506826"/>
          </a:xfrm>
          <a:prstGeom prst="rect">
            <a:avLst/>
          </a:prstGeom>
          <a:noFill/>
        </p:spPr>
      </p:pic>
      <p:pic>
        <p:nvPicPr>
          <p:cNvPr id="9" name="Рисунок 8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2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1" name="Прямоугольник 20"/>
          <p:cNvSpPr/>
          <p:nvPr/>
        </p:nvSpPr>
        <p:spPr>
          <a:xfrm>
            <a:off x="621331" y="1352755"/>
            <a:ext cx="489687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37C7B6"/>
                </a:solidFill>
                <a:latin typeface="Calibri" pitchFamily="34" charset="0"/>
              </a:rPr>
              <a:t>ДОПОЛНИТЕЛЬНО:</a:t>
            </a:r>
          </a:p>
        </p:txBody>
      </p:sp>
      <p:sp>
        <p:nvSpPr>
          <p:cNvPr id="10" name="Subtitle 2"/>
          <p:cNvSpPr txBox="1"/>
          <p:nvPr/>
        </p:nvSpPr>
        <p:spPr>
          <a:xfrm>
            <a:off x="548640" y="877350"/>
            <a:ext cx="847609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PACK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FILL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2290" name="Picture 2" descr="J:\работа\ДИЗАЙН\презентация\для презентации 2022\КОМПЛЕКТАЦИЯ PACK-FILL ДОП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74932" y="1885842"/>
            <a:ext cx="7380346" cy="4071452"/>
          </a:xfrm>
          <a:prstGeom prst="rect">
            <a:avLst/>
          </a:prstGeom>
          <a:noFill/>
        </p:spPr>
      </p:pic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767329" y="1431697"/>
            <a:ext cx="4798701" cy="489364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МНОГОФУНКЦИОНАЛЬНАЯ </a:t>
            </a:r>
            <a:r>
              <a:rPr lang="en-US" sz="1200" smtClean="0">
                <a:solidFill>
                  <a:srgbClr val="9966FF"/>
                </a:solidFill>
                <a:latin typeface="Calibri" pitchFamily="34" charset="0"/>
              </a:rPr>
              <a:t>LED-</a:t>
            </a:r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ЛАМПА ДЛЯ ТЕРАПИИ И ДИАГНОСТИКИ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Многофункциональность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за счет использования 9 типов насадок с разным спектром излучения:</a:t>
            </a: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полимеризация в широком спектре 400-475 нм (с насадкой FULL BLUE),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полимеризация в спектре 440-475 нм (с насадками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BLUE2500, BLUE1500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BLUE-ORANGE),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«точечная» полимеризация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 спектре 440-475 нм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(с насадкой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BLUE POINT)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трансиллюминация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(с насадками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ORANGE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BLUE-ORANGE),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фотодинамическая терапия (с насадкой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RED660)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аутофлуоресцентная стоматоскопия  (с насадкой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LUMI)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,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детальная визуализация полости рта  (с насадкой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MIRROR-WHITE)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Повышенная выходная мощность излучателя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(до 3500 мВт/см</a:t>
            </a:r>
            <a:r>
              <a:rPr lang="ru-RU" sz="1200" baseline="300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Автоматическое распознавание типа подсоединенной насадки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автоматической настройкой фотоактиватора на выбранный режим работы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0" name="Рисунок 9" descr="drive без фо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7047" y="1173194"/>
            <a:ext cx="2946729" cy="5098212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5473980" y="2190877"/>
            <a:ext cx="3218688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вращения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насадки на 360° и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плоская конструкция,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облегчающая доступ к жевательной группе зубов пациента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9219" name="Picture 3" descr="D:\работа\ДИЗАЙН\презентация\сайт\лампа\Рисунок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563603" y="3719563"/>
            <a:ext cx="2945640" cy="1979739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  <p:pic>
        <p:nvPicPr>
          <p:cNvPr id="9218" name="Picture 2" descr="D:\работа\ДИЗАЙН\презентация\сайт\лампа\light4-1.png"/>
          <p:cNvPicPr>
            <a:picLocks noChangeAspect="1" noChangeArrowheads="1"/>
          </p:cNvPicPr>
          <p:nvPr/>
        </p:nvPicPr>
        <p:blipFill>
          <a:blip r:embed="rId4" cstate="print"/>
          <a:srcRect b="50287"/>
          <a:stretch>
            <a:fillRect/>
          </a:stretch>
        </p:blipFill>
        <p:spPr bwMode="auto">
          <a:xfrm>
            <a:off x="403340" y="3988688"/>
            <a:ext cx="4600256" cy="1802511"/>
          </a:xfrm>
          <a:prstGeom prst="rect">
            <a:avLst/>
          </a:prstGeom>
          <a:noFill/>
        </p:spPr>
      </p:pic>
      <p:pic>
        <p:nvPicPr>
          <p:cNvPr id="12" name="Picture 2" descr="D:\работа\ДИЗАЙН\презентация\сайт\лампа\light4-1.png"/>
          <p:cNvPicPr>
            <a:picLocks noChangeAspect="1" noChangeArrowheads="1"/>
          </p:cNvPicPr>
          <p:nvPr/>
        </p:nvPicPr>
        <p:blipFill>
          <a:blip r:embed="rId4" cstate="print"/>
          <a:srcRect t="49949" b="-2203"/>
          <a:stretch>
            <a:fillRect/>
          </a:stretch>
        </p:blipFill>
        <p:spPr bwMode="auto">
          <a:xfrm>
            <a:off x="439431" y="1582445"/>
            <a:ext cx="4600256" cy="1894637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658629" y="1725744"/>
            <a:ext cx="2533771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644057" y="1299471"/>
            <a:ext cx="8250294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  <a:endParaRPr lang="en-US" sz="1200" b="1" smtClean="0">
              <a:solidFill>
                <a:srgbClr val="37C7B6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9713" y="1869414"/>
            <a:ext cx="8006965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2 типа аккумуляторных блоков по выбору покупателя:</a:t>
            </a:r>
          </a:p>
        </p:txBody>
      </p:sp>
      <p:sp>
        <p:nvSpPr>
          <p:cNvPr id="18" name="Заголовок 1"/>
          <p:cNvSpPr txBox="1"/>
          <p:nvPr/>
        </p:nvSpPr>
        <p:spPr>
          <a:xfrm>
            <a:off x="457200" y="84671"/>
            <a:ext cx="8229600" cy="7958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/>
          </a:lstStyle>
          <a:p>
            <a:pPr marL="0" marR="0" lvl="0" indent="0" algn="l" defTabSz="914400" rtl="0" eaLnBrk="1" fontAlgn="auto" latinLnBrk="0" hangingPunct="1">
              <a:lnSpc>
                <a:spcPts val="5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СТОМАТОЛОГИЧЕСКИЙ КОМПЛЕКС «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ESTUS</a:t>
            </a:r>
            <a:r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uLnTx/>
                <a:uFillTx/>
                <a:latin typeface="+mn-lt"/>
                <a:ea typeface="+mj-ea"/>
                <a:cs typeface="+mj-cs"/>
              </a:rPr>
              <a:t>»</a:t>
            </a:r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030" name="Picture 6" descr="J:\работа\ДИЗАЙН\презентация\кабель Type-C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60595" y="2775226"/>
            <a:ext cx="1824588" cy="998175"/>
          </a:xfrm>
          <a:prstGeom prst="rect">
            <a:avLst/>
          </a:prstGeom>
          <a:noFill/>
        </p:spPr>
      </p:pic>
      <p:pic>
        <p:nvPicPr>
          <p:cNvPr id="20" name="Picture 5" descr="J:\работа\ДИЗАЙН\презентация\АБ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063522" y="4333324"/>
            <a:ext cx="1507154" cy="1304150"/>
          </a:xfrm>
          <a:prstGeom prst="rect">
            <a:avLst/>
          </a:prstGeom>
          <a:noFill/>
        </p:spPr>
      </p:pic>
      <p:pic>
        <p:nvPicPr>
          <p:cNvPr id="1031" name="Picture 7" descr="J:\работа\ДИЗАЙН\презентация\зарядка одинарная без АБ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889375" y="4311083"/>
            <a:ext cx="2041832" cy="1604686"/>
          </a:xfrm>
          <a:prstGeom prst="rect">
            <a:avLst/>
          </a:prstGeom>
          <a:noFill/>
        </p:spPr>
      </p:pic>
      <p:sp>
        <p:nvSpPr>
          <p:cNvPr id="21" name="Крест 20"/>
          <p:cNvSpPr/>
          <p:nvPr/>
        </p:nvSpPr>
        <p:spPr>
          <a:xfrm>
            <a:off x="3037398" y="2973800"/>
            <a:ext cx="421420" cy="421418"/>
          </a:xfrm>
          <a:prstGeom prst="plus">
            <a:avLst>
              <a:gd name="adj" fmla="val 40873"/>
            </a:avLst>
          </a:prstGeom>
          <a:solidFill>
            <a:srgbClr val="37C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pSp>
        <p:nvGrpSpPr>
          <p:cNvPr id="2" name="Группа 24"/>
          <p:cNvGrpSpPr/>
          <p:nvPr/>
        </p:nvGrpSpPr>
        <p:grpSpPr>
          <a:xfrm>
            <a:off x="1108007" y="2530079"/>
            <a:ext cx="2129823" cy="1262703"/>
            <a:chOff x="1108007" y="2792462"/>
            <a:chExt cx="2129823" cy="1262703"/>
          </a:xfrm>
        </p:grpSpPr>
        <p:pic>
          <p:nvPicPr>
            <p:cNvPr id="1029" name="Picture 5" descr="J:\работа\ДИЗАЙН\презентация\АБ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/>
            </a:blip>
            <a:stretch>
              <a:fillRect/>
            </a:stretch>
          </p:blipFill>
          <p:spPr bwMode="auto">
            <a:xfrm>
              <a:off x="1108007" y="2837154"/>
              <a:ext cx="1506817" cy="1218011"/>
            </a:xfrm>
            <a:prstGeom prst="rect">
              <a:avLst/>
            </a:prstGeom>
            <a:noFill/>
          </p:spPr>
        </p:pic>
        <p:sp>
          <p:nvSpPr>
            <p:cNvPr id="22" name="Содержимое 2"/>
            <p:cNvSpPr txBox="1"/>
            <p:nvPr/>
          </p:nvSpPr>
          <p:spPr>
            <a:xfrm>
              <a:off x="2263231" y="2792462"/>
              <a:ext cx="974599" cy="237233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marR="0" lvl="0" indent="-34290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lang="ru-RU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Разъем </a:t>
              </a:r>
              <a:r>
                <a:rPr lang="en-US" sz="8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Type-C</a:t>
              </a:r>
              <a:endParaRPr kumimoji="0" lang="ru-RU" sz="800" b="1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endParaRPr>
            </a:p>
          </p:txBody>
        </p:sp>
        <p:cxnSp>
          <p:nvCxnSpPr>
            <p:cNvPr id="23" name="Прямая соединительная линия 22"/>
            <p:cNvCxnSpPr/>
            <p:nvPr/>
          </p:nvCxnSpPr>
          <p:spPr>
            <a:xfrm flipH="1">
              <a:off x="2378998" y="3045350"/>
              <a:ext cx="157468" cy="513816"/>
            </a:xfrm>
            <a:prstGeom prst="line">
              <a:avLst/>
            </a:prstGeom>
            <a:ln w="3175"/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26" name="Прямоугольник 25"/>
          <p:cNvSpPr/>
          <p:nvPr/>
        </p:nvSpPr>
        <p:spPr>
          <a:xfrm>
            <a:off x="6266953" y="2840805"/>
            <a:ext cx="2225040" cy="150810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бюджетный вариант с емкостью 800 мАч с зарядкой  с помощью кабеля от сети через разъем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Type-C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ИЛИ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6347793" y="4686820"/>
            <a:ext cx="2207810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«стандартный» вариант  с емкостью 1600 мАч  с зарядкой с помощью зарядной станции «</a:t>
            </a:r>
            <a:r>
              <a:rPr lang="en-US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Energy-S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или «</a:t>
            </a:r>
            <a:r>
              <a:rPr lang="en-GB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Energy-D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</a:p>
        </p:txBody>
      </p:sp>
      <p:sp>
        <p:nvSpPr>
          <p:cNvPr id="30" name="Крест 29"/>
          <p:cNvSpPr/>
          <p:nvPr/>
        </p:nvSpPr>
        <p:spPr>
          <a:xfrm>
            <a:off x="3094383" y="4716451"/>
            <a:ext cx="421420" cy="421418"/>
          </a:xfrm>
          <a:prstGeom prst="plus">
            <a:avLst>
              <a:gd name="adj" fmla="val 40873"/>
            </a:avLst>
          </a:prstGeom>
          <a:solidFill>
            <a:srgbClr val="37C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1" name="Содержимое 2"/>
          <p:cNvSpPr txBox="1"/>
          <p:nvPr/>
        </p:nvSpPr>
        <p:spPr>
          <a:xfrm>
            <a:off x="574532" y="3416151"/>
            <a:ext cx="801044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800 </a:t>
            </a:r>
            <a:r>
              <a:rPr lang="ru-RU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мАч</a:t>
            </a:r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33" name="Содержимое 2"/>
          <p:cNvSpPr txBox="1"/>
          <p:nvPr/>
        </p:nvSpPr>
        <p:spPr>
          <a:xfrm>
            <a:off x="583808" y="5333731"/>
            <a:ext cx="801044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16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00 </a:t>
            </a:r>
            <a:r>
              <a:rPr lang="ru-RU" sz="1200" b="1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мАч</a:t>
            </a:r>
            <a:endParaRPr kumimoji="0" lang="ru-RU" sz="12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sp>
        <p:nvSpPr>
          <p:cNvPr id="24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5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377264" y="1508896"/>
            <a:ext cx="2080806" cy="1122162"/>
          </a:xfrm>
          <a:prstGeom prst="rect">
            <a:avLst/>
          </a:prstGeom>
          <a:noFill/>
        </p:spPr>
      </p:pic>
      <p:pic>
        <p:nvPicPr>
          <p:cNvPr id="28" name="Рисунок 27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НАКОНЕЧНИКА-ФОТОАКТИВАТОРА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6388" name="Picture 4" descr="J:\работа\ДИЗАЙН\презентация\для презентации 2022\функции лампы1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42326" y="1750534"/>
            <a:ext cx="1488309" cy="4451859"/>
          </a:xfrm>
          <a:prstGeom prst="rect">
            <a:avLst/>
          </a:prstGeom>
          <a:noFill/>
        </p:spPr>
      </p:pic>
      <p:sp>
        <p:nvSpPr>
          <p:cNvPr id="40" name="Прямоугольник 39"/>
          <p:cNvSpPr/>
          <p:nvPr/>
        </p:nvSpPr>
        <p:spPr>
          <a:xfrm>
            <a:off x="2225615" y="3458384"/>
            <a:ext cx="6461185" cy="161582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реализуется при использовании насадок: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«BLUE 2500» 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«BLUE 1500»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насадка с 3-я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/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2-я диодами для традиционных фотоинициаторов,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«BLUE POINT» - насадка для точечной полимеризации традиционных фотоинициаторов (например, для установки виниров),</a:t>
            </a:r>
          </a:p>
          <a:p>
            <a:pPr>
              <a:buFontTx/>
              <a:buChar char="-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«FULL BLUE» - насадка для традиционных фотоинициаторов и фотоинициаторов нового поколения типа IVOCERIN</a:t>
            </a:r>
          </a:p>
          <a:p>
            <a:pPr>
              <a:buFontTx/>
              <a:buChar char="-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«BLUE-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ORANGE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- двухцветная насадка для традиционных фотоинициаторов и для трансиллюминации (см.п.2)</a:t>
            </a: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2260121" y="4939772"/>
            <a:ext cx="5080958" cy="112338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E5801B"/>
                </a:solidFill>
                <a:latin typeface="Calibri" pitchFamily="34" charset="0"/>
              </a:rPr>
              <a:t>2. ТРАНСИЛЛЮМИНАЦИЯ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Диагностика начальных кариозных изменений, скрытых кариозных полостей или дефектов, трещин эмали, контроля качества реставрации и адаптации композитных материалов к твердым тканям зуба с помощью источника света,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излучающего в спектре оранжевого света в диапазоне 585-595 нм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реализуется при использовании насадки «ORANGE» и «BLUE-</a:t>
            </a: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ORANGE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.</a:t>
            </a: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591516" y="4966419"/>
            <a:ext cx="1000125" cy="11160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078597" y="1923481"/>
            <a:ext cx="2592387" cy="14065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8" name="Прямоугольник 47"/>
          <p:cNvSpPr/>
          <p:nvPr/>
        </p:nvSpPr>
        <p:spPr>
          <a:xfrm>
            <a:off x="2208362" y="1676440"/>
            <a:ext cx="3890514" cy="196977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0070C0"/>
                </a:solidFill>
                <a:latin typeface="Calibri" pitchFamily="34" charset="0"/>
              </a:rPr>
              <a:t>1. ПОЛИМЕРИЗАЦИЯ КОМПОЗИТНЫХ МАТЕРИАЛОВ</a:t>
            </a:r>
          </a:p>
          <a:p>
            <a:r>
              <a:rPr lang="ru-RU" sz="11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Фотополимеризация композитных светоотверждаемых пломбировочных материалов, содержащих в своем составе: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- традиционный фотоинициатор камфорохинон (camphorquinone),  полимеризующийся в спектре синего света в диапазоне 440-475 нм, а также </a:t>
            </a:r>
          </a:p>
          <a:p>
            <a:pPr>
              <a:buFontTx/>
              <a:buChar char="-"/>
            </a:pPr>
            <a:r>
              <a:rPr lang="ru-RU" sz="11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фотоинициаторы нового поколения, полимеризующиеся дополнительно в  спектре ультрафиолетового света в диапазоне 400-420 нм (например, IVOCERIN  компании “Ivoclar Vivadent” )</a:t>
            </a:r>
          </a:p>
          <a:p>
            <a:pPr>
              <a:buFontTx/>
              <a:buChar char="-"/>
            </a:pPr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6" name="Рисунок 15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61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НАКОНЕЧНИКА-ФОТОАКТИВАТОРА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40" name="Прямоугольник 39"/>
          <p:cNvSpPr/>
          <p:nvPr/>
        </p:nvSpPr>
        <p:spPr>
          <a:xfrm>
            <a:off x="2225615" y="3292564"/>
            <a:ext cx="6461185" cy="110799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десну пациента наносится особый гель «Фотодитазин», созданный на основе зеленой водоросли спируллины и представляющий собой концентрат растительного пигмента  хлорофилла. После смывания  пародонтальные карманы обрабатываются красным светом в диапазоне 650-670 нм  при помощи насадки «RED 660». При этом происходит фотохимическая реакция, в ходе которой хлорофилл распадается, выделяя активный кислород, под воздействием которого патологические клетки и бактерии погибают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2260120" y="4567614"/>
            <a:ext cx="6305909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9966FF"/>
                </a:solidFill>
                <a:latin typeface="Calibri" pitchFamily="34" charset="0"/>
              </a:rPr>
              <a:t>4. АУТОФЛУОРЕСЦЕНТНАЯ СТОМАТОСКОПИЯ (ЛЮМИНЕСЦЕНТНАЯ ДИАГНОСТИКА)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Диагностика некоторых заболеваний слизистой оболочки рта и языка, выявления предопухолевых процессов и ранних стадий злокачественных новообразований полости рта, контрастирование старого пломбировочного материала, а также выявления скоплений бактериального налета на поверхности зубов с использованием источника света, излучающего в ультрафиолетовом спектре в диапазоне 400-420 нм (пик 405 нм). 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реализуется при использовании насадки «LUMI». 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2208361" y="1747999"/>
            <a:ext cx="4528869" cy="146193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FF0000"/>
                </a:solidFill>
                <a:latin typeface="Calibri" pitchFamily="34" charset="0"/>
              </a:rPr>
              <a:t>3. ФОТОДИНАМИЧЕСКАЯ ТЕРАПИЯ (ФДТ)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ФДТ - инновационная технология в стоматологии, которая успешно применяется для лечения любых бактериальных, вирусных и грибковых поражений слизистой оболочки полости рта, в том числе пародонтит, переимплантиты, стоматиты, хейлиты и др.,  благодаря применению нетоксичных фотосенсибилизаторов — препаратов, способных накапливаться в патологически измененных клетках  и интенсивно </a:t>
            </a:r>
          </a:p>
          <a:p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выделять кислород под действием красного света.</a:t>
            </a:r>
          </a:p>
        </p:txBody>
      </p:sp>
      <p:pic>
        <p:nvPicPr>
          <p:cNvPr id="17410" name="Picture 2" descr="J:\работа\ДИЗАЙН\презентация\для презентации 2022\функции лампы2.png"/>
          <p:cNvPicPr>
            <a:picLocks noChangeAspect="1" noChangeArrowheads="1"/>
          </p:cNvPicPr>
          <p:nvPr/>
        </p:nvPicPr>
        <p:blipFill>
          <a:blip r:embed="rId3" cstate="print"/>
          <a:srcRect b="57578"/>
          <a:stretch>
            <a:fillRect/>
          </a:stretch>
        </p:blipFill>
        <p:spPr bwMode="auto">
          <a:xfrm>
            <a:off x="543973" y="1823975"/>
            <a:ext cx="1483547" cy="1410946"/>
          </a:xfrm>
          <a:prstGeom prst="rect">
            <a:avLst/>
          </a:prstGeom>
          <a:noFill/>
        </p:spPr>
      </p:pic>
      <p:pic>
        <p:nvPicPr>
          <p:cNvPr id="17412" name="Picture 4" descr="C:\Users\estsveta\Downloads\1038062024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6832360" y="2015826"/>
            <a:ext cx="1768175" cy="983029"/>
          </a:xfrm>
          <a:prstGeom prst="rect">
            <a:avLst/>
          </a:prstGeom>
          <a:noFill/>
        </p:spPr>
      </p:pic>
      <p:pic>
        <p:nvPicPr>
          <p:cNvPr id="18" name="Picture 2" descr="J:\работа\ДИЗАЙН\презентация\для презентации 2022\функции лампы2.png"/>
          <p:cNvPicPr>
            <a:picLocks noChangeAspect="1" noChangeArrowheads="1"/>
          </p:cNvPicPr>
          <p:nvPr/>
        </p:nvPicPr>
        <p:blipFill>
          <a:blip r:embed="rId3" cstate="print"/>
          <a:srcRect t="60405" b="-1644"/>
          <a:stretch>
            <a:fillRect/>
          </a:stretch>
        </p:blipFill>
        <p:spPr bwMode="auto">
          <a:xfrm>
            <a:off x="515218" y="4580626"/>
            <a:ext cx="1483547" cy="1371600"/>
          </a:xfrm>
          <a:prstGeom prst="rect">
            <a:avLst/>
          </a:prstGeom>
          <a:noFill/>
        </p:spPr>
      </p:pic>
      <p:pic>
        <p:nvPicPr>
          <p:cNvPr id="15" name="Рисунок 14" descr="logo_geosoft_dent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6027" y="1603785"/>
            <a:ext cx="3853664" cy="2078250"/>
          </a:xfrm>
          <a:prstGeom prst="rect">
            <a:avLst/>
          </a:prstGeom>
          <a:noFill/>
        </p:spPr>
      </p:pic>
      <p:sp>
        <p:nvSpPr>
          <p:cNvPr id="35" name="Содержимое 2"/>
          <p:cNvSpPr txBox="1"/>
          <p:nvPr/>
        </p:nvSpPr>
        <p:spPr>
          <a:xfrm>
            <a:off x="343943" y="1869460"/>
            <a:ext cx="1590275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«</a:t>
            </a: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ESTUS 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LIGHT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946764" y="2071274"/>
            <a:ext cx="114701" cy="226799"/>
          </a:xfrm>
          <a:prstGeom prst="line">
            <a:avLst/>
          </a:prstGeom>
          <a:ln w="31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НАКОНЕЧНИКА-ФОТОАКТИВАТОРА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39766" y="3773841"/>
            <a:ext cx="8062362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текущего рабочего режима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светодиодной панели наконечника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434899" y="4472893"/>
            <a:ext cx="53985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типа подсоединенной насадки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помощью индикатора 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STATUS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61" name="Группа 60"/>
          <p:cNvGrpSpPr/>
          <p:nvPr/>
        </p:nvGrpSpPr>
        <p:grpSpPr>
          <a:xfrm>
            <a:off x="3404139" y="5006867"/>
            <a:ext cx="5308265" cy="1139853"/>
            <a:chOff x="3287099" y="4962977"/>
            <a:chExt cx="5308265" cy="1139853"/>
          </a:xfrm>
        </p:grpSpPr>
        <p:grpSp>
          <p:nvGrpSpPr>
            <p:cNvPr id="60" name="Группа 59"/>
            <p:cNvGrpSpPr/>
            <p:nvPr/>
          </p:nvGrpSpPr>
          <p:grpSpPr>
            <a:xfrm>
              <a:off x="5873639" y="4985281"/>
              <a:ext cx="1410690" cy="1117549"/>
              <a:chOff x="5902899" y="4985281"/>
              <a:chExt cx="1410690" cy="1117549"/>
            </a:xfrm>
          </p:grpSpPr>
          <p:pic>
            <p:nvPicPr>
              <p:cNvPr id="10246" name="Picture 6" descr="F:\работа\ДИЗАЙН\презентация\плаггер\диод оранж.png"/>
              <p:cNvPicPr>
                <a:picLocks noChangeAspect="1" noChangeArrowheads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 bwMode="auto">
              <a:xfrm>
                <a:off x="5902899" y="4985281"/>
                <a:ext cx="1401510" cy="648847"/>
              </a:xfrm>
              <a:prstGeom prst="rect">
                <a:avLst/>
              </a:prstGeom>
              <a:noFill/>
            </p:spPr>
          </p:pic>
          <p:sp>
            <p:nvSpPr>
              <p:cNvPr id="43" name="Содержимое 2"/>
              <p:cNvSpPr txBox="1"/>
              <p:nvPr/>
            </p:nvSpPr>
            <p:spPr>
              <a:xfrm>
                <a:off x="6172481" y="5809925"/>
                <a:ext cx="1141108" cy="2929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en-US" sz="800" b="1" smtClean="0">
                    <a:solidFill>
                      <a:schemeClr val="accent3"/>
                    </a:solidFill>
                    <a:latin typeface="Calibri" pitchFamily="34" charset="0"/>
                  </a:rPr>
                  <a:t>       ORANGE</a:t>
                </a:r>
                <a:endParaRPr lang="ru-RU" sz="800" b="1">
                  <a:solidFill>
                    <a:schemeClr val="accent3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59" name="Группа 58"/>
            <p:cNvGrpSpPr/>
            <p:nvPr/>
          </p:nvGrpSpPr>
          <p:grpSpPr>
            <a:xfrm>
              <a:off x="7193854" y="4985963"/>
              <a:ext cx="1401510" cy="1101301"/>
              <a:chOff x="7427937" y="5007908"/>
              <a:chExt cx="1401510" cy="1101301"/>
            </a:xfrm>
          </p:grpSpPr>
          <p:pic>
            <p:nvPicPr>
              <p:cNvPr id="10245" name="Picture 5" descr="F:\работа\ДИЗАЙН\презентация\плаггер\диод сирен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 bwMode="auto">
              <a:xfrm>
                <a:off x="7427937" y="5007908"/>
                <a:ext cx="1401510" cy="648847"/>
              </a:xfrm>
              <a:prstGeom prst="rect">
                <a:avLst/>
              </a:prstGeom>
              <a:noFill/>
            </p:spPr>
          </p:pic>
          <p:sp>
            <p:nvSpPr>
              <p:cNvPr id="44" name="Содержимое 2"/>
              <p:cNvSpPr txBox="1"/>
              <p:nvPr/>
            </p:nvSpPr>
            <p:spPr>
              <a:xfrm>
                <a:off x="7549257" y="5816304"/>
                <a:ext cx="1280190" cy="29290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en-US" sz="800" b="1" smtClean="0">
                    <a:solidFill>
                      <a:srgbClr val="9966FF"/>
                    </a:solidFill>
                    <a:latin typeface="Calibri" pitchFamily="34" charset="0"/>
                  </a:rPr>
                  <a:t>                 LUMI</a:t>
                </a:r>
                <a:endParaRPr lang="ru-RU" sz="800" b="1">
                  <a:solidFill>
                    <a:srgbClr val="9966FF"/>
                  </a:solidFill>
                  <a:latin typeface="Calibri" pitchFamily="34" charset="0"/>
                </a:endParaRPr>
              </a:p>
            </p:txBody>
          </p:sp>
        </p:grpSp>
        <p:grpSp>
          <p:nvGrpSpPr>
            <p:cNvPr id="57" name="Группа 56"/>
            <p:cNvGrpSpPr/>
            <p:nvPr/>
          </p:nvGrpSpPr>
          <p:grpSpPr>
            <a:xfrm>
              <a:off x="3287099" y="4962977"/>
              <a:ext cx="1401510" cy="1110232"/>
              <a:chOff x="3648597" y="5504659"/>
              <a:chExt cx="1698639" cy="1345608"/>
            </a:xfrm>
          </p:grpSpPr>
          <p:sp>
            <p:nvSpPr>
              <p:cNvPr id="51" name="Содержимое 2"/>
              <p:cNvSpPr txBox="1"/>
              <p:nvPr/>
            </p:nvSpPr>
            <p:spPr>
              <a:xfrm>
                <a:off x="3815743" y="6495265"/>
                <a:ext cx="1383031" cy="35500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 algn="ctr">
                  <a:spcBef>
                    <a:spcPct val="20000"/>
                  </a:spcBef>
                  <a:defRPr/>
                </a:pPr>
                <a:r>
                  <a:rPr lang="en-US" sz="800" b="1" smtClean="0">
                    <a:solidFill>
                      <a:srgbClr val="0070C0"/>
                    </a:solidFill>
                    <a:latin typeface="Calibri" pitchFamily="34" charset="0"/>
                  </a:rPr>
                  <a:t>BLUE</a:t>
                </a:r>
                <a:endParaRPr lang="ru-RU" sz="800" b="1">
                  <a:solidFill>
                    <a:srgbClr val="0070C0"/>
                  </a:solidFill>
                  <a:latin typeface="Calibri" panose="020F0502020204030204" pitchFamily="34" charset="0"/>
                </a:endParaRPr>
              </a:p>
            </p:txBody>
          </p:sp>
          <p:grpSp>
            <p:nvGrpSpPr>
              <p:cNvPr id="54" name="Группа 53"/>
              <p:cNvGrpSpPr/>
              <p:nvPr/>
            </p:nvGrpSpPr>
            <p:grpSpPr>
              <a:xfrm>
                <a:off x="3648597" y="5504659"/>
                <a:ext cx="1698639" cy="786407"/>
                <a:chOff x="3648597" y="5504659"/>
                <a:chExt cx="1698639" cy="786407"/>
              </a:xfrm>
            </p:grpSpPr>
            <p:pic>
              <p:nvPicPr>
                <p:cNvPr id="50" name="Picture 6" descr="F:\работа\ДИЗАЙН\презентация\плаггер\диод оранж.png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 bwMode="auto">
                <a:xfrm>
                  <a:off x="3648597" y="5504659"/>
                  <a:ext cx="1698639" cy="786407"/>
                </a:xfrm>
                <a:prstGeom prst="rect">
                  <a:avLst/>
                </a:prstGeom>
                <a:noFill/>
              </p:spPr>
            </p:pic>
            <p:sp>
              <p:nvSpPr>
                <p:cNvPr id="46" name="Овал 45"/>
                <p:cNvSpPr>
                  <a:spLocks noChangeAspect="1"/>
                </p:cNvSpPr>
                <p:nvPr/>
              </p:nvSpPr>
              <p:spPr>
                <a:xfrm>
                  <a:off x="4450568" y="5725750"/>
                  <a:ext cx="144000" cy="150236"/>
                </a:xfrm>
                <a:prstGeom prst="ellipse">
                  <a:avLst/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/>
                </a:lstStyle>
                <a:p>
                  <a:pPr algn="ctr"/>
                  <a:endParaRPr lang="ru-RU"/>
                </a:p>
              </p:txBody>
            </p:sp>
          </p:grpSp>
        </p:grpSp>
        <p:grpSp>
          <p:nvGrpSpPr>
            <p:cNvPr id="56" name="Группа 55"/>
            <p:cNvGrpSpPr/>
            <p:nvPr/>
          </p:nvGrpSpPr>
          <p:grpSpPr>
            <a:xfrm>
              <a:off x="4585368" y="4970973"/>
              <a:ext cx="1401510" cy="1101301"/>
              <a:chOff x="5337364" y="5523216"/>
              <a:chExt cx="1698639" cy="1334784"/>
            </a:xfrm>
          </p:grpSpPr>
          <p:pic>
            <p:nvPicPr>
              <p:cNvPr id="49" name="Picture 5" descr="F:\работа\ДИЗАЙН\презентация\плаггер\диод сирен.png"/>
              <p:cNvPicPr>
                <a:picLocks noChangeAspect="1" noChangeArrowheads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 bwMode="auto">
              <a:xfrm>
                <a:off x="5337364" y="5523216"/>
                <a:ext cx="1698639" cy="786407"/>
              </a:xfrm>
              <a:prstGeom prst="rect">
                <a:avLst/>
              </a:prstGeom>
              <a:noFill/>
            </p:spPr>
          </p:pic>
          <p:sp>
            <p:nvSpPr>
              <p:cNvPr id="52" name="Содержимое 2"/>
              <p:cNvSpPr txBox="1"/>
              <p:nvPr/>
            </p:nvSpPr>
            <p:spPr>
              <a:xfrm>
                <a:off x="5484405" y="6502998"/>
                <a:ext cx="1551598" cy="35500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>
                  <a:spcBef>
                    <a:spcPct val="20000"/>
                  </a:spcBef>
                  <a:defRPr/>
                </a:pPr>
                <a:r>
                  <a:rPr lang="en-US" sz="800" b="1" smtClean="0">
                    <a:solidFill>
                      <a:srgbClr val="FF0000"/>
                    </a:solidFill>
                    <a:latin typeface="Calibri" pitchFamily="34" charset="0"/>
                  </a:rPr>
                  <a:t>                    RED</a:t>
                </a:r>
                <a:endParaRPr lang="ru-RU" sz="800" b="1">
                  <a:solidFill>
                    <a:srgbClr val="FF0000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53" name="Овал 52"/>
              <p:cNvSpPr>
                <a:spLocks noChangeAspect="1"/>
              </p:cNvSpPr>
              <p:nvPr/>
            </p:nvSpPr>
            <p:spPr>
              <a:xfrm>
                <a:off x="6134448" y="5743514"/>
                <a:ext cx="144000" cy="150236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/>
              </a:lstStyle>
              <a:p>
                <a:pPr algn="ctr"/>
                <a:endParaRPr lang="ru-RU"/>
              </a:p>
            </p:txBody>
          </p:sp>
        </p:grpSp>
      </p:grpSp>
      <p:grpSp>
        <p:nvGrpSpPr>
          <p:cNvPr id="63" name="Группа 62"/>
          <p:cNvGrpSpPr/>
          <p:nvPr/>
        </p:nvGrpSpPr>
        <p:grpSpPr>
          <a:xfrm>
            <a:off x="673010" y="4099205"/>
            <a:ext cx="2326234" cy="1966823"/>
            <a:chOff x="673010" y="4099205"/>
            <a:chExt cx="2326234" cy="1966823"/>
          </a:xfrm>
        </p:grpSpPr>
        <p:grpSp>
          <p:nvGrpSpPr>
            <p:cNvPr id="40" name="Группа 39"/>
            <p:cNvGrpSpPr/>
            <p:nvPr/>
          </p:nvGrpSpPr>
          <p:grpSpPr>
            <a:xfrm>
              <a:off x="673010" y="4099205"/>
              <a:ext cx="2326234" cy="1966823"/>
              <a:chOff x="1089965" y="4099205"/>
              <a:chExt cx="2326234" cy="1966823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1089965" y="4099205"/>
                <a:ext cx="2326234" cy="1966823"/>
              </a:xfrm>
              <a:prstGeom prst="rect">
                <a:avLst/>
              </a:prstGeom>
              <a:noFill/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/>
              </a:lstStyle>
              <a:p>
                <a:pPr algn="ctr"/>
                <a:endParaRPr lang="ru-RU"/>
              </a:p>
            </p:txBody>
          </p:sp>
          <p:sp>
            <p:nvSpPr>
              <p:cNvPr id="37" name="Содержимое 2"/>
              <p:cNvSpPr txBox="1"/>
              <p:nvPr/>
            </p:nvSpPr>
            <p:spPr>
              <a:xfrm>
                <a:off x="1266379" y="4113879"/>
                <a:ext cx="1848197" cy="2798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Autofit/>
              </a:bodyPr>
              <a:lstStyle>
                <a:defPPr/>
              </a:lstStyle>
              <a:p>
                <a:pPr marL="342900" lvl="0" indent="-342900" algn="ctr">
                  <a:spcBef>
                    <a:spcPct val="20000"/>
                  </a:spcBef>
                  <a:defRPr/>
                </a:pPr>
                <a:r>
                  <a:rPr lang="ru-RU" sz="800" b="1" smtClean="0">
                    <a:solidFill>
                      <a:schemeClr val="bg1">
                        <a:lumMod val="50000"/>
                      </a:schemeClr>
                    </a:solidFill>
                    <a:latin typeface="Calibri" pitchFamily="34" charset="0"/>
                  </a:rPr>
                  <a:t>ИНДИКАЦИЯ РЕЖИМА</a:t>
                </a:r>
                <a:endParaRPr lang="ru-RU" sz="800" b="1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endParaRPr>
              </a:p>
            </p:txBody>
          </p:sp>
          <p:pic>
            <p:nvPicPr>
              <p:cNvPr id="39" name="Picture 2" descr="F:\работа\ДИЗАЙН\презентация\плаггер\режимы3.png"/>
              <p:cNvPicPr>
                <a:picLocks noChangeAspect="1" noChangeArrowheads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 bwMode="auto">
              <a:xfrm>
                <a:off x="1224235" y="4484219"/>
                <a:ext cx="2055074" cy="1579751"/>
              </a:xfrm>
              <a:prstGeom prst="rect">
                <a:avLst/>
              </a:prstGeom>
              <a:noFill/>
            </p:spPr>
          </p:pic>
        </p:grpSp>
        <p:sp>
          <p:nvSpPr>
            <p:cNvPr id="62" name="Овал 61"/>
            <p:cNvSpPr/>
            <p:nvPr/>
          </p:nvSpPr>
          <p:spPr>
            <a:xfrm>
              <a:off x="1784908" y="4895558"/>
              <a:ext cx="117043" cy="10804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</p:grpSp>
      <p:sp>
        <p:nvSpPr>
          <p:cNvPr id="4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5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3316" name="Picture 4" descr="J:\работа\ДИЗАЙН\презентация\для презентации 2022\режимы работы лампы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4503137" y="1684996"/>
            <a:ext cx="4053927" cy="2031126"/>
          </a:xfrm>
          <a:prstGeom prst="rect">
            <a:avLst/>
          </a:prstGeom>
          <a:noFill/>
        </p:spPr>
      </p:pic>
      <p:pic>
        <p:nvPicPr>
          <p:cNvPr id="38" name="Рисунок 37" descr="logo_geosoft_den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5" y="3337567"/>
            <a:ext cx="4057647" cy="2262040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203573" y="4051386"/>
            <a:ext cx="4595370" cy="2478246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60829" y="3778479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4124406" y="3226611"/>
            <a:ext cx="998738" cy="2080170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63</a:t>
            </a:fld>
            <a:endParaRPr lang="en-US"/>
          </a:p>
        </p:txBody>
      </p:sp>
      <p:sp>
        <p:nvSpPr>
          <p:cNvPr id="25" name="Прямоугольник 24"/>
          <p:cNvSpPr/>
          <p:nvPr/>
        </p:nvSpPr>
        <p:spPr>
          <a:xfrm>
            <a:off x="468173" y="1533561"/>
            <a:ext cx="3760013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параметров наконечника при его работе в составе стоматологического комплекса «ESTUS» с блоком управления «ESTUS MULTI»: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24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27075" y="1773490"/>
            <a:ext cx="1929810" cy="1122692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pic>
        <p:nvPicPr>
          <p:cNvPr id="26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6740116" y="2190923"/>
            <a:ext cx="1929474" cy="1122497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sp>
        <p:nvSpPr>
          <p:cNvPr id="1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работа\ДИЗАЙН\презентация\мотор в разборе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47705" y="1296166"/>
            <a:ext cx="4861841" cy="4632902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 rot="18366152">
            <a:off x="1968398" y="4677183"/>
            <a:ext cx="243339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8614870">
            <a:off x="4216973" y="2785001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6003970" y="2237728"/>
            <a:ext cx="2708432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НАСАДКИ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(</a:t>
            </a:r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FULL 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BLUE, </a:t>
            </a:r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BLUE</a:t>
            </a: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2500</a:t>
            </a:r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BLUE</a:t>
            </a: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1500</a:t>
            </a:r>
            <a:r>
              <a:rPr lang="en-US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, BLUE-ORANGE, RED660, </a:t>
            </a:r>
            <a:r>
              <a:rPr kumimoji="0" 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ORANGE,</a:t>
            </a:r>
            <a:r>
              <a:rPr kumimoji="0" lang="en-US" sz="1000" b="1" i="0" u="none" strike="noStrike" kern="1200" cap="none" spc="0" normalizeH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 LUMI, BLUE POINT)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773013" y="2499246"/>
            <a:ext cx="441101" cy="90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56245" y="5579198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ru-RU" sz="1000" b="1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(2 типа)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2061011" y="5352908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189259" y="1527677"/>
            <a:ext cx="257260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ФОТОАКТИВАТОР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3921939" y="4164955"/>
            <a:ext cx="4985468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 или 800 мАч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Энергетическая светимость излучателя с насадкой типа 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BLUE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–1500-3500 мВт/см</a:t>
            </a:r>
            <a:r>
              <a:rPr lang="ru-RU" sz="1200" baseline="300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в режиме полимеризации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 1 до 25 сек. 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215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33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43 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90 ±10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25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22" name="Рисунок 2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026" name="Picture 2" descr="J:\работа\папка на диске О (04.18)\ESTUS\Estus light\зеркало с подсветкой\насадка зеркало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10416176">
            <a:off x="5060539" y="2913212"/>
            <a:ext cx="1721591" cy="816290"/>
          </a:xfrm>
          <a:prstGeom prst="rect">
            <a:avLst/>
          </a:prstGeom>
          <a:noFill/>
        </p:spPr>
      </p:pic>
      <p:cxnSp>
        <p:nvCxnSpPr>
          <p:cNvPr id="26" name="Прямая соединительная линия 25"/>
          <p:cNvCxnSpPr/>
          <p:nvPr/>
        </p:nvCxnSpPr>
        <p:spPr>
          <a:xfrm flipH="1">
            <a:off x="6357010" y="3449003"/>
            <a:ext cx="441101" cy="90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9" name="Содержимое 2"/>
          <p:cNvSpPr txBox="1"/>
          <p:nvPr/>
        </p:nvSpPr>
        <p:spPr>
          <a:xfrm>
            <a:off x="6545296" y="3326473"/>
            <a:ext cx="2284150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НАСАДКА-ЗЕРКАЛО С БЕЛОЙ ПОДСВЕТКОЙ</a:t>
            </a:r>
            <a:r>
              <a:rPr lang="en-US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</a:t>
            </a:r>
            <a:r>
              <a:rPr kumimoji="0" lang="en-US" sz="1000" b="1" i="0" u="none" strike="noStrike" kern="1200" cap="none" spc="0" normalizeH="0" noProof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MIRROR-WHITE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65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9" name="Subtitle 2"/>
          <p:cNvSpPr txBox="1"/>
          <p:nvPr/>
        </p:nvSpPr>
        <p:spPr>
          <a:xfrm>
            <a:off x="548640" y="877350"/>
            <a:ext cx="859536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2292" name="Picture 4" descr="J:\работа\ДИЗАЙН\презентация\для презентации 2022\КОМПЛЕКТАЦИЯ light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71313" y="1281053"/>
            <a:ext cx="7427647" cy="496447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9" name="Subtitle 2"/>
          <p:cNvSpPr txBox="1"/>
          <p:nvPr/>
        </p:nvSpPr>
        <p:spPr>
          <a:xfrm>
            <a:off x="548639" y="877350"/>
            <a:ext cx="8762337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3315" name="Picture 3" descr="J:\работа\ДИЗАЙН\презентация\для презентации 2022\КОМПЛЕКТАЦИЯ light2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7798" y="1620403"/>
            <a:ext cx="7795636" cy="374329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9" name="Subtitle 2"/>
          <p:cNvSpPr txBox="1"/>
          <p:nvPr/>
        </p:nvSpPr>
        <p:spPr>
          <a:xfrm>
            <a:off x="548640" y="877350"/>
            <a:ext cx="8499944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4338" name="Picture 2" descr="J:\работа\ДИЗАЙН\презентация\для презентации 2022\КОМПЛЕКТАЦИЯ light3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36497" y="1661152"/>
            <a:ext cx="7536770" cy="37476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9" name="Subtitle 2"/>
          <p:cNvSpPr txBox="1"/>
          <p:nvPr/>
        </p:nvSpPr>
        <p:spPr>
          <a:xfrm>
            <a:off x="548639" y="877350"/>
            <a:ext cx="8332967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НАКОНЕЧНИК-ФОТОАКТИВАТОР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LIGHT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1331" y="1352755"/>
            <a:ext cx="489687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37C7B6"/>
                </a:solidFill>
                <a:latin typeface="Calibri" pitchFamily="34" charset="0"/>
              </a:rPr>
              <a:t>ДОПОЛНИТЕЛЬНО:</a:t>
            </a:r>
          </a:p>
        </p:txBody>
      </p:sp>
      <p:pic>
        <p:nvPicPr>
          <p:cNvPr id="10" name="Рисунок 9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5362" name="Picture 2" descr="J:\работа\ДИЗАЙН\презентация\для презентации 2022\комплектация light ДОП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62686" y="1708688"/>
            <a:ext cx="7628178" cy="451502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876296" y="1351231"/>
            <a:ext cx="4845008" cy="529375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ЭЛЕКТРООДОНТОДИАГНОСТИКА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Быстросъемный стерилизуемый  щуп ЭОД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 трех модификациях для выбора площади контакта:</a:t>
            </a: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6 фиксированных положений установки щупа ЭОД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обеспечивает адаптацию для разных клинических ситуаций.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9 уровней скорости нарастания «диагностического» тока 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 выбору врача, а также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АВТОРЕЖИМ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оптимальной скоростью нарастания тока во всем диапазоне значений</a:t>
            </a:r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предположительного диагноза </a:t>
            </a:r>
            <a:r>
              <a:rPr lang="ru-RU" sz="11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 результатам диагностики на LED-индикаторах наконечника и дисплее «ESTUS MULTI»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4608576" y="2638002"/>
            <a:ext cx="3123590" cy="1718597"/>
            <a:chOff x="4637837" y="3193409"/>
            <a:chExt cx="3613709" cy="1971271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4800972" y="3193409"/>
              <a:ext cx="3317310" cy="1625001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</p:pic>
        <p:sp>
          <p:nvSpPr>
            <p:cNvPr id="11" name="TextBox 10"/>
            <p:cNvSpPr txBox="1"/>
            <p:nvPr/>
          </p:nvSpPr>
          <p:spPr>
            <a:xfrm>
              <a:off x="4637837" y="4864607"/>
              <a:ext cx="3613709" cy="30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ru-RU" sz="1100" smtClean="0">
                  <a:latin typeface="Calibri" pitchFamily="34" charset="0"/>
                </a:rPr>
                <a:t>  «тупой»          «стандартный»            «острый»</a:t>
              </a:r>
              <a:endParaRPr lang="ru-RU" sz="1100">
                <a:latin typeface="Calibri" panose="020F050202020403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327373" y="3244129"/>
              <a:ext cx="453225" cy="2647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ru-RU" sz="900" smtClean="0"/>
                <a:t>мм</a:t>
              </a:r>
              <a:endParaRPr lang="ru-RU" sz="90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473686" y="3253405"/>
              <a:ext cx="453225" cy="2647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ru-RU" sz="900" smtClean="0"/>
                <a:t>мм</a:t>
              </a:r>
              <a:endParaRPr lang="ru-RU" sz="90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658430" y="3253406"/>
              <a:ext cx="453225" cy="26477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ru-RU" sz="900" smtClean="0"/>
                <a:t>мм</a:t>
              </a:r>
              <a:endParaRPr lang="ru-RU" sz="900"/>
            </a:p>
          </p:txBody>
        </p:sp>
      </p:grpSp>
      <p:pic>
        <p:nvPicPr>
          <p:cNvPr id="20" name="Рисунок 19" descr="drive без фона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7047" y="1459947"/>
            <a:ext cx="2946728" cy="4524705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sp>
        <p:nvSpPr>
          <p:cNvPr id="22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1" name="Рисунок 20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J:\работа\ДИЗАЙН\презентация\для презентации 2022\ДИАГНОЗ ПУЛЬП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431639" y="1822061"/>
            <a:ext cx="4327200" cy="1653608"/>
          </a:xfrm>
          <a:prstGeom prst="rect">
            <a:avLst/>
          </a:prstGeom>
          <a:noFill/>
        </p:spPr>
      </p:pic>
      <p:sp>
        <p:nvSpPr>
          <p:cNvPr id="35" name="Содержимое 2"/>
          <p:cNvSpPr txBox="1"/>
          <p:nvPr/>
        </p:nvSpPr>
        <p:spPr>
          <a:xfrm>
            <a:off x="343943" y="1869460"/>
            <a:ext cx="1590275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«</a:t>
            </a: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ESTUS </a:t>
            </a:r>
            <a:r>
              <a:rPr lang="en-US" sz="800" b="1" noProof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PULP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946764" y="2071274"/>
            <a:ext cx="114701" cy="226799"/>
          </a:xfrm>
          <a:prstGeom prst="line">
            <a:avLst/>
          </a:prstGeom>
          <a:ln w="31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НАКОНЕЧНИКА-ПУЛЬПТЕСТЕРА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339766" y="3609947"/>
            <a:ext cx="8390166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текущего значения диагностического тока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светодиодной панели наконечника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3374517" y="4472893"/>
            <a:ext cx="5398550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предположительного диагноза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помощью индикатора «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STATUS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0246" name="Picture 6" descr="F:\работа\ДИЗАЙН\презентация\плаггер\диод оранж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76049" y="5029171"/>
            <a:ext cx="1401510" cy="648847"/>
          </a:xfrm>
          <a:prstGeom prst="rect">
            <a:avLst/>
          </a:prstGeom>
          <a:noFill/>
        </p:spPr>
      </p:pic>
      <p:sp>
        <p:nvSpPr>
          <p:cNvPr id="43" name="Содержимое 2"/>
          <p:cNvSpPr txBox="1"/>
          <p:nvPr/>
        </p:nvSpPr>
        <p:spPr>
          <a:xfrm>
            <a:off x="5986736" y="5839185"/>
            <a:ext cx="1345721" cy="2929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800" b="1" smtClean="0">
                <a:solidFill>
                  <a:srgbClr val="E5801B"/>
                </a:solidFill>
                <a:latin typeface="Calibri" pitchFamily="34" charset="0"/>
              </a:rPr>
              <a:t>НЕОБРАТИМЫЙ ПУЛЬПИТ</a:t>
            </a:r>
            <a:endParaRPr lang="ru-RU" sz="800" b="1">
              <a:solidFill>
                <a:srgbClr val="E5801B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Группа 58"/>
          <p:cNvGrpSpPr/>
          <p:nvPr/>
        </p:nvGrpSpPr>
        <p:grpSpPr>
          <a:xfrm>
            <a:off x="4684147" y="5015222"/>
            <a:ext cx="1402101" cy="1101301"/>
            <a:chOff x="7427346" y="5007908"/>
            <a:chExt cx="1402101" cy="1101301"/>
          </a:xfrm>
        </p:grpSpPr>
        <p:pic>
          <p:nvPicPr>
            <p:cNvPr id="10245" name="Picture 5" descr="F:\работа\ДИЗАЙН\презентация\плаггер\диод сирен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7427937" y="5007908"/>
              <a:ext cx="1401510" cy="648847"/>
            </a:xfrm>
            <a:prstGeom prst="rect">
              <a:avLst/>
            </a:prstGeom>
            <a:noFill/>
          </p:spPr>
        </p:pic>
        <p:sp>
          <p:nvSpPr>
            <p:cNvPr id="44" name="Содержимое 2"/>
            <p:cNvSpPr txBox="1"/>
            <p:nvPr/>
          </p:nvSpPr>
          <p:spPr>
            <a:xfrm>
              <a:off x="7427346" y="5816304"/>
              <a:ext cx="1324467" cy="29290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en-US" sz="800" b="1" smtClean="0">
                  <a:solidFill>
                    <a:srgbClr val="9966FF"/>
                  </a:solidFill>
                  <a:latin typeface="Calibri" pitchFamily="34" charset="0"/>
                </a:rPr>
                <a:t>  </a:t>
              </a:r>
              <a:r>
                <a:rPr lang="ru-RU" sz="800" b="1" smtClean="0">
                  <a:solidFill>
                    <a:srgbClr val="9966FF"/>
                  </a:solidFill>
                  <a:latin typeface="Calibri" pitchFamily="34" charset="0"/>
                </a:rPr>
                <a:t>ОБРАТИМЫЙ ПУЛЬПИТ</a:t>
              </a:r>
              <a:endParaRPr lang="ru-RU" sz="800" b="1">
                <a:solidFill>
                  <a:srgbClr val="9966FF"/>
                </a:solidFill>
                <a:latin typeface="Calibri" pitchFamily="34" charset="0"/>
              </a:endParaRPr>
            </a:p>
          </p:txBody>
        </p:sp>
      </p:grpSp>
      <p:sp>
        <p:nvSpPr>
          <p:cNvPr id="51" name="Содержимое 2"/>
          <p:cNvSpPr txBox="1"/>
          <p:nvPr/>
        </p:nvSpPr>
        <p:spPr>
          <a:xfrm>
            <a:off x="3542048" y="5824195"/>
            <a:ext cx="1141109" cy="2929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800" b="1" smtClean="0">
                <a:solidFill>
                  <a:srgbClr val="37C7B6"/>
                </a:solidFill>
                <a:latin typeface="Calibri" pitchFamily="34" charset="0"/>
              </a:rPr>
              <a:t>ЗДОРОВЫЙ ЗУБ</a:t>
            </a:r>
            <a:endParaRPr lang="ru-RU" sz="800" b="1">
              <a:solidFill>
                <a:srgbClr val="37C7B6"/>
              </a:solidFill>
              <a:latin typeface="Calibri" panose="020F0502020204030204" pitchFamily="34" charset="0"/>
            </a:endParaRPr>
          </a:p>
        </p:txBody>
      </p:sp>
      <p:pic>
        <p:nvPicPr>
          <p:cNvPr id="50" name="Picture 6" descr="F:\работа\ДИЗАЙН\презентация\плаггер\диод оранж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404139" y="5006867"/>
            <a:ext cx="1401510" cy="648847"/>
          </a:xfrm>
          <a:prstGeom prst="rect">
            <a:avLst/>
          </a:prstGeom>
          <a:noFill/>
        </p:spPr>
      </p:pic>
      <p:sp>
        <p:nvSpPr>
          <p:cNvPr id="46" name="Овал 45"/>
          <p:cNvSpPr>
            <a:spLocks noChangeAspect="1"/>
          </p:cNvSpPr>
          <p:nvPr/>
        </p:nvSpPr>
        <p:spPr>
          <a:xfrm>
            <a:off x="4065828" y="5189284"/>
            <a:ext cx="118811" cy="123956"/>
          </a:xfrm>
          <a:prstGeom prst="ellipse">
            <a:avLst/>
          </a:prstGeom>
          <a:solidFill>
            <a:srgbClr val="37C7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grpSp>
        <p:nvGrpSpPr>
          <p:cNvPr id="12" name="Группа 55"/>
          <p:cNvGrpSpPr/>
          <p:nvPr/>
        </p:nvGrpSpPr>
        <p:grpSpPr>
          <a:xfrm>
            <a:off x="7284675" y="5036809"/>
            <a:ext cx="1401510" cy="1101301"/>
            <a:chOff x="5337364" y="5523216"/>
            <a:chExt cx="1698639" cy="1334784"/>
          </a:xfrm>
        </p:grpSpPr>
        <p:pic>
          <p:nvPicPr>
            <p:cNvPr id="49" name="Picture 5" descr="F:\работа\ДИЗАЙН\презентация\плаггер\диод сирен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5337364" y="5523216"/>
              <a:ext cx="1698639" cy="786407"/>
            </a:xfrm>
            <a:prstGeom prst="rect">
              <a:avLst/>
            </a:prstGeom>
            <a:noFill/>
          </p:spPr>
        </p:pic>
        <p:sp>
          <p:nvSpPr>
            <p:cNvPr id="52" name="Содержимое 2"/>
            <p:cNvSpPr txBox="1"/>
            <p:nvPr/>
          </p:nvSpPr>
          <p:spPr>
            <a:xfrm>
              <a:off x="5432131" y="6502998"/>
              <a:ext cx="1551598" cy="355002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defPPr/>
            </a:lstStyle>
            <a:p>
              <a:pPr marL="342900" lvl="0" indent="-342900" algn="ctr">
                <a:spcBef>
                  <a:spcPct val="20000"/>
                </a:spcBef>
                <a:defRPr/>
              </a:pPr>
              <a:r>
                <a:rPr lang="ru-RU" sz="800" b="1" smtClean="0">
                  <a:solidFill>
                    <a:srgbClr val="FF0000"/>
                  </a:solidFill>
                  <a:latin typeface="Calibri" pitchFamily="34" charset="0"/>
                </a:rPr>
                <a:t>НЕКРОЗ ПУЛЬПЫ</a:t>
              </a:r>
              <a:endParaRPr lang="ru-RU" sz="800" b="1">
                <a:solidFill>
                  <a:srgbClr val="FF0000"/>
                </a:solidFill>
                <a:latin typeface="Calibri" pitchFamily="34" charset="0"/>
              </a:endParaRPr>
            </a:p>
          </p:txBody>
        </p:sp>
        <p:sp>
          <p:nvSpPr>
            <p:cNvPr id="53" name="Овал 52"/>
            <p:cNvSpPr>
              <a:spLocks noChangeAspect="1"/>
            </p:cNvSpPr>
            <p:nvPr/>
          </p:nvSpPr>
          <p:spPr>
            <a:xfrm>
              <a:off x="6134448" y="5743514"/>
              <a:ext cx="144000" cy="15023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</p:grpSp>
      <p:pic>
        <p:nvPicPr>
          <p:cNvPr id="40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42354" y="2007172"/>
            <a:ext cx="3400540" cy="1268557"/>
          </a:xfrm>
          <a:prstGeom prst="rect">
            <a:avLst/>
          </a:prstGeom>
          <a:noFill/>
        </p:spPr>
      </p:pic>
      <p:sp>
        <p:nvSpPr>
          <p:cNvPr id="54" name="Прямоугольник 53"/>
          <p:cNvSpPr/>
          <p:nvPr/>
        </p:nvSpPr>
        <p:spPr>
          <a:xfrm>
            <a:off x="673010" y="4099205"/>
            <a:ext cx="2326234" cy="1966823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56" name="Содержимое 2"/>
          <p:cNvSpPr txBox="1"/>
          <p:nvPr/>
        </p:nvSpPr>
        <p:spPr>
          <a:xfrm>
            <a:off x="814919" y="4113879"/>
            <a:ext cx="2040425" cy="279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ДИАГНОСТИЧЕСКОГО ТОКА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57" name="Picture 2" descr="F:\работа\ДИЗАЙН\презентация\плаггер\режимы3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87629" y="4499967"/>
            <a:ext cx="2307361" cy="1557019"/>
          </a:xfrm>
          <a:prstGeom prst="rect">
            <a:avLst/>
          </a:prstGeom>
          <a:noFill/>
        </p:spPr>
      </p:pic>
      <p:sp>
        <p:nvSpPr>
          <p:cNvPr id="31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32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4" name="Рисунок 33" descr="logo_geosoft_dent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5" y="3337567"/>
            <a:ext cx="4057647" cy="2262040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991287" y="4561700"/>
            <a:ext cx="4640648" cy="1731174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60829" y="3778479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4124406" y="3226611"/>
            <a:ext cx="998738" cy="2080170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25" name="Прямоугольник 24"/>
          <p:cNvSpPr/>
          <p:nvPr/>
        </p:nvSpPr>
        <p:spPr>
          <a:xfrm>
            <a:off x="468173" y="1533561"/>
            <a:ext cx="3760013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параметров наконечника при его работе в составе стоматологического комплекса «ESTUS» с блоком управления «ESTUS MULTI»: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9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688743" y="2168880"/>
            <a:ext cx="1929808" cy="1122692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pic>
        <p:nvPicPr>
          <p:cNvPr id="20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627076" y="1751544"/>
            <a:ext cx="1929808" cy="1122692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7" name="Рисунок 26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F:\работа\ДИЗАЙН\презентация\плаггер в разборе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5099" y="1145366"/>
            <a:ext cx="5917996" cy="4782308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 rot="18932208">
            <a:off x="1796967" y="4637746"/>
            <a:ext cx="243339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9247668">
            <a:off x="4369957" y="2664461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5783283" y="2221292"/>
            <a:ext cx="2500135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СТЕРИЛИЗУЕМЫЙ ЩУП ЭОД</a:t>
            </a:r>
            <a:endParaRPr lang="en-US" sz="1000" b="1" noProof="0" smtClean="0">
              <a:solidFill>
                <a:schemeClr val="tx1">
                  <a:lumMod val="50000"/>
                  <a:lumOff val="50000"/>
                </a:schemeClr>
              </a:solidFill>
              <a:latin typeface="Calibri" panose="020F0502020204030204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(«ТУПОЙ», «</a:t>
            </a: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СТАНДАРТНЫЙ</a:t>
            </a: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»,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«ОСТРЫЙ»)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722444" y="2382839"/>
            <a:ext cx="441101" cy="901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48294" y="5539441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957644" y="5337005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189259" y="1527677"/>
            <a:ext cx="257260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ПУЛЬПТЕСТЕР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27944" y="4284207"/>
            <a:ext cx="4985468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Диапазон «диагностических» токов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от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0 до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80 мкА;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(без щупа) -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202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33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43 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85 ±10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0" name="Рисунок 29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8380675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051" name="Picture 3" descr="J:\работа\ДИЗАЙН\презентация\для презентации 2022\КОМПЛЕКТАЦИЯ Pulp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4186" y="1468976"/>
            <a:ext cx="7542117" cy="4472958"/>
          </a:xfrm>
          <a:prstGeom prst="rect">
            <a:avLst/>
          </a:prstGeom>
          <a:noFill/>
        </p:spPr>
      </p:pic>
      <p:pic>
        <p:nvPicPr>
          <p:cNvPr id="26" name="Рисунок 25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39" y="877350"/>
            <a:ext cx="7903597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НАКОНЕЧНИК-ПУЛЬПТЕСТЕР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PULP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21331" y="1352755"/>
            <a:ext cx="489687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37C7B6"/>
                </a:solidFill>
                <a:latin typeface="Calibri" pitchFamily="34" charset="0"/>
              </a:rPr>
              <a:t>ДОПОЛНИТЕЛЬНО:</a:t>
            </a:r>
          </a:p>
        </p:txBody>
      </p:sp>
      <p:pic>
        <p:nvPicPr>
          <p:cNvPr id="3074" name="Picture 2" descr="J:\работа\ДИЗАЙН\презентация\для презентации 2022\КОМПЛЕКТАЦИЯ Pulp ДОП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69429" y="1869823"/>
            <a:ext cx="7299690" cy="4008711"/>
          </a:xfrm>
          <a:prstGeom prst="rect">
            <a:avLst/>
          </a:prstGeom>
          <a:noFill/>
        </p:spPr>
      </p:pic>
      <p:pic>
        <p:nvPicPr>
          <p:cNvPr id="12" name="Рисунок 1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3833166" y="1351231"/>
            <a:ext cx="5010912" cy="304698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ЭНДОДОНТИЧЕСКИЙ УЛЬТРАЗВУКОВОЙ СКАЛЕР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20" name="Рисунок 19" descr="drive без фон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7047" y="1459948"/>
            <a:ext cx="2946728" cy="4524703"/>
          </a:xfrm>
          <a:prstGeom prst="rect">
            <a:avLst/>
          </a:prstGeom>
          <a:effectLst>
            <a:outerShdw blurRad="139700" dist="165100" dir="1200000" algn="t" rotWithShape="0">
              <a:schemeClr val="bg1">
                <a:lumMod val="85000"/>
                <a:alpha val="78000"/>
              </a:schemeClr>
            </a:outerShdw>
          </a:effectLst>
        </p:spPr>
      </p:pic>
      <p:sp>
        <p:nvSpPr>
          <p:cNvPr id="19" name="Прямоугольник 18"/>
          <p:cNvSpPr/>
          <p:nvPr/>
        </p:nvSpPr>
        <p:spPr>
          <a:xfrm>
            <a:off x="3935579" y="2059263"/>
            <a:ext cx="4462272" cy="2308324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Многофункциональность: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поиск и организация доступа в систему корневых каналов;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удаление кальцинированных отложений и уступов в корневых каналах;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распломбирование корневых каналов;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извлечение обломков эндодонтических инструментов;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удаление штифтовых конструкций из корневых каналов;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конденсация гуттаперчи при пломбировании корневых каналов;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безопасная эндоактивация ирригантов и ультразвуковая обработка канала с помощью уникальной Ni-Ti насадки;</a:t>
            </a:r>
            <a:b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</a:b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апикальная хирургия</a:t>
            </a:r>
            <a:r>
              <a:rPr lang="ru-RU" sz="1200" smtClean="0"/>
              <a:t>.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1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7" name="Рисунок 16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3" name="Picture 2" descr="D:\работа\ДИЗАЙН\презентация\сайт\соник\sonic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864461" y="4407736"/>
            <a:ext cx="2917906" cy="164925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3962763" y="4454220"/>
            <a:ext cx="1801505" cy="118494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Возможность вращения насадки на 360°,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облегчающее доступ к разным группам зубов 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1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503113" y="1521234"/>
            <a:ext cx="8026738" cy="452431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Оптимальный ультразвуковой режим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 за счет автоматического распознавания подсоединенной насадки, подбора рабочей частоты и ее стабилизации</a:t>
            </a: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Три уровня ультразвуковой мощности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 для различных клинических случаев (Н - высокий, М -  средний,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L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- низкий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сканирования (модуляции) резонансной частоты </a:t>
            </a:r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</a:t>
            </a:r>
            <a:r>
              <a:rPr lang="en-GB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SCAN)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подсоединенной насадки для более эффективной очистки канала за счет разрушения смазанного слоя и биопленки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en-GB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Дополнительный пользовательский режим «Favorite»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(    ) с возможностью регулировки ультразвуковой мощности при использовании блока управления «ESTUS MULTI»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НАКОНЕЧНИКА-ЭНДОСКАЛЕРА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8" name="Рисунок 37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2291" name="Picture 3" descr="D:\работа\ДИЗАЙН\презентация\для презентации 2022\график соник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851358" y="3255618"/>
            <a:ext cx="5231831" cy="2159549"/>
          </a:xfrm>
          <a:prstGeom prst="rect">
            <a:avLst/>
          </a:prstGeom>
          <a:noFill/>
        </p:spPr>
      </p:pic>
      <p:pic>
        <p:nvPicPr>
          <p:cNvPr id="23" name="Picture 4" descr="D:\работа\ДИЗАЙН\презентация\для презентации 2022\звездочка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345223" y="5640575"/>
            <a:ext cx="128588" cy="1158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Прямоугольник 54"/>
          <p:cNvSpPr/>
          <p:nvPr/>
        </p:nvSpPr>
        <p:spPr>
          <a:xfrm>
            <a:off x="339766" y="3609947"/>
            <a:ext cx="353729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Индикация рабочего режима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светодиодной панели наконечника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35" name="Содержимое 2"/>
          <p:cNvSpPr txBox="1"/>
          <p:nvPr/>
        </p:nvSpPr>
        <p:spPr>
          <a:xfrm>
            <a:off x="343943" y="1869460"/>
            <a:ext cx="1590275" cy="23723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НАКОНЕЧНИК </a:t>
            </a:r>
            <a:r>
              <a:rPr lang="en-US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«</a:t>
            </a:r>
            <a:r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ESTUS </a:t>
            </a:r>
            <a:r>
              <a:rPr lang="en-US" sz="800" b="1" noProof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SONIC</a:t>
            </a:r>
            <a:r>
              <a:rPr kumimoji="0" lang="ru-RU" sz="8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946764" y="2071274"/>
            <a:ext cx="114701" cy="226799"/>
          </a:xfrm>
          <a:prstGeom prst="line">
            <a:avLst/>
          </a:prstGeom>
          <a:ln w="31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60858" y="1299475"/>
            <a:ext cx="8485250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ФУНКЦИОНАЛЬНЫЕ ВОЗМОЖНОСТИ НАКОНЕЧНИКА-ЭНДОСКАЛЕРА</a:t>
            </a:r>
            <a:r>
              <a:rPr lang="en-US" sz="1200" b="1" smtClean="0">
                <a:solidFill>
                  <a:srgbClr val="37C7B6"/>
                </a:solidFill>
                <a:latin typeface="Calibri" pitchFamily="34" charset="0"/>
              </a:rPr>
              <a:t>:</a:t>
            </a:r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rgbClr val="37C7B6"/>
              </a:solidFill>
              <a:latin typeface="Calibri" pitchFamily="34" charset="0"/>
            </a:endParaRP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40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42354" y="2106497"/>
            <a:ext cx="3283496" cy="1109454"/>
          </a:xfrm>
          <a:prstGeom prst="rect">
            <a:avLst/>
          </a:prstGeom>
          <a:noFill/>
        </p:spPr>
      </p:pic>
      <p:sp>
        <p:nvSpPr>
          <p:cNvPr id="61" name="Прямоугольник 60"/>
          <p:cNvSpPr/>
          <p:nvPr/>
        </p:nvSpPr>
        <p:spPr>
          <a:xfrm>
            <a:off x="929035" y="4169664"/>
            <a:ext cx="2326234" cy="1896364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62" name="Содержимое 2"/>
          <p:cNvSpPr txBox="1"/>
          <p:nvPr/>
        </p:nvSpPr>
        <p:spPr>
          <a:xfrm>
            <a:off x="1105449" y="4238234"/>
            <a:ext cx="1848197" cy="279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lvl="0" indent="-342900" algn="ctr">
              <a:spcBef>
                <a:spcPct val="20000"/>
              </a:spcBef>
              <a:defRPr/>
            </a:pPr>
            <a:r>
              <a:rPr lang="ru-RU" sz="8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ИНДИКАЦИЯ РЕЖИМА</a:t>
            </a:r>
            <a:endParaRPr lang="ru-RU" sz="800" b="1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63" name="Picture 2" descr="F:\работа\ДИЗАЙН\презентация\плаггер\режимы3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026730" y="4571231"/>
            <a:ext cx="2150680" cy="1471124"/>
          </a:xfrm>
          <a:prstGeom prst="rect">
            <a:avLst/>
          </a:prstGeom>
          <a:noFill/>
        </p:spPr>
      </p:pic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4098" name="Picture 2" descr="J:\работа\ДИЗАЙН\презентация\для презентации 2022\СОНИК ПАРАМЕТРЫ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387821" y="1942855"/>
            <a:ext cx="4068000" cy="1231833"/>
          </a:xfrm>
          <a:prstGeom prst="rect">
            <a:avLst/>
          </a:prstGeom>
          <a:noFill/>
        </p:spPr>
      </p:pic>
      <p:pic>
        <p:nvPicPr>
          <p:cNvPr id="38" name="Рисунок 37" descr="logo_geosoft_den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grpSp>
        <p:nvGrpSpPr>
          <p:cNvPr id="42" name="Группа 41"/>
          <p:cNvGrpSpPr/>
          <p:nvPr/>
        </p:nvGrpSpPr>
        <p:grpSpPr>
          <a:xfrm>
            <a:off x="4363925" y="4297327"/>
            <a:ext cx="4127797" cy="2084834"/>
            <a:chOff x="4224940" y="4297327"/>
            <a:chExt cx="4127797" cy="2084834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4224940" y="4297327"/>
              <a:ext cx="4127797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/>
            </a:lstStyle>
            <a:p>
              <a:pPr>
                <a:buFont typeface="Arial" pitchFamily="34" charset="0"/>
                <a:buChar char="•"/>
              </a:pPr>
              <a:r>
                <a:rPr lang="ru-RU" sz="1200" b="1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 Индикация рабочего статуса наконечника </a:t>
              </a:r>
              <a:r>
                <a:rPr lang="ru-RU" sz="12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с помощью индикатора «</a:t>
              </a:r>
              <a:r>
                <a:rPr lang="en-US" sz="12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STATUS</a:t>
              </a:r>
              <a:r>
                <a:rPr lang="ru-RU" sz="12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»</a:t>
              </a:r>
              <a:r>
                <a:rPr lang="en-US" sz="12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:</a:t>
              </a:r>
              <a:endPara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>
                <a:buFont typeface="Arial" pitchFamily="34" charset="0"/>
                <a:buChar char="•"/>
              </a:pPr>
              <a:endPara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  <a:p>
              <a:pPr>
                <a:buFont typeface="Arial" pitchFamily="34" charset="0"/>
                <a:buChar char="•"/>
              </a:pPr>
              <a:endPara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endParaRPr>
            </a:p>
          </p:txBody>
        </p:sp>
        <p:grpSp>
          <p:nvGrpSpPr>
            <p:cNvPr id="44" name="Группа 47"/>
            <p:cNvGrpSpPr/>
            <p:nvPr/>
          </p:nvGrpSpPr>
          <p:grpSpPr>
            <a:xfrm>
              <a:off x="4293553" y="5028820"/>
              <a:ext cx="3387406" cy="1353341"/>
              <a:chOff x="4908031" y="4809366"/>
              <a:chExt cx="3387406" cy="1353341"/>
            </a:xfrm>
          </p:grpSpPr>
          <p:grpSp>
            <p:nvGrpSpPr>
              <p:cNvPr id="46" name="Группа 44"/>
              <p:cNvGrpSpPr/>
              <p:nvPr/>
            </p:nvGrpSpPr>
            <p:grpSpPr>
              <a:xfrm>
                <a:off x="4908031" y="4809366"/>
                <a:ext cx="3387406" cy="1353341"/>
                <a:chOff x="5142117" y="4765473"/>
                <a:chExt cx="2670517" cy="1066929"/>
              </a:xfrm>
            </p:grpSpPr>
            <p:pic>
              <p:nvPicPr>
                <p:cNvPr id="51" name="Picture 5" descr="F:\работа\ДИЗАЙН\презентация\плаггер\диод сирен.png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 bwMode="auto">
                <a:xfrm>
                  <a:off x="6473484" y="4780103"/>
                  <a:ext cx="1339150" cy="619977"/>
                </a:xfrm>
                <a:prstGeom prst="rect">
                  <a:avLst/>
                </a:prstGeom>
                <a:noFill/>
              </p:spPr>
            </p:pic>
            <p:pic>
              <p:nvPicPr>
                <p:cNvPr id="52" name="Picture 6" descr="F:\работа\ДИЗАЙН\презентация\плаггер\диод оранж.png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 bwMode="auto">
                <a:xfrm>
                  <a:off x="5142117" y="4765473"/>
                  <a:ext cx="1339150" cy="619977"/>
                </a:xfrm>
                <a:prstGeom prst="rect">
                  <a:avLst/>
                </a:prstGeom>
                <a:noFill/>
              </p:spPr>
            </p:pic>
            <p:sp>
              <p:nvSpPr>
                <p:cNvPr id="53" name="Содержимое 2"/>
                <p:cNvSpPr txBox="1"/>
                <p:nvPr/>
              </p:nvSpPr>
              <p:spPr>
                <a:xfrm>
                  <a:off x="5273889" y="5546434"/>
                  <a:ext cx="1090335" cy="27987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defPPr/>
                </a:lstStyle>
                <a:p>
                  <a:pPr marL="342900" lvl="0" indent="-342900" algn="ctr">
                    <a:spcBef>
                      <a:spcPct val="20000"/>
                    </a:spcBef>
                    <a:defRPr/>
                  </a:pPr>
                  <a:r>
                    <a:rPr lang="ru-RU" sz="800" b="1" smtClean="0">
                      <a:solidFill>
                        <a:srgbClr val="37C7B6"/>
                      </a:solidFill>
                      <a:latin typeface="Calibri" pitchFamily="34" charset="0"/>
                    </a:rPr>
                    <a:t>ГОТОВНОСТЬ  К РАБОТЕ</a:t>
                  </a:r>
                  <a:endParaRPr lang="ru-RU" sz="800" b="1">
                    <a:solidFill>
                      <a:srgbClr val="37C7B6"/>
                    </a:solidFill>
                    <a:latin typeface="Calibri" pitchFamily="34" charset="0"/>
                  </a:endParaRPr>
                </a:p>
              </p:txBody>
            </p:sp>
            <p:sp>
              <p:nvSpPr>
                <p:cNvPr id="54" name="Содержимое 2"/>
                <p:cNvSpPr txBox="1"/>
                <p:nvPr/>
              </p:nvSpPr>
              <p:spPr>
                <a:xfrm>
                  <a:off x="6589406" y="5552530"/>
                  <a:ext cx="1223228" cy="279872"/>
                </a:xfrm>
                <a:prstGeom prst="rect">
                  <a:avLst/>
                </a:prstGeom>
              </p:spPr>
              <p:txBody>
                <a:bodyPr vert="horz" lIns="91440" tIns="45720" rIns="91440" bIns="45720" rtlCol="0">
                  <a:noAutofit/>
                </a:bodyPr>
                <a:lstStyle>
                  <a:defPPr/>
                </a:lstStyle>
                <a:p>
                  <a:pPr marL="342900" lvl="0" indent="-342900" algn="ctr">
                    <a:spcBef>
                      <a:spcPct val="20000"/>
                    </a:spcBef>
                    <a:defRPr/>
                  </a:pPr>
                  <a:r>
                    <a:rPr lang="ru-RU" sz="800" b="1" smtClean="0">
                      <a:solidFill>
                        <a:schemeClr val="accent3"/>
                      </a:solidFill>
                      <a:latin typeface="Calibri" pitchFamily="34" charset="0"/>
                    </a:rPr>
                    <a:t>РАБОТА</a:t>
                  </a:r>
                  <a:endParaRPr lang="ru-RU" sz="800" b="1">
                    <a:solidFill>
                      <a:srgbClr val="0070C0"/>
                    </a:solidFill>
                    <a:latin typeface="Calibri" pitchFamily="34" charset="0"/>
                  </a:endParaRPr>
                </a:p>
              </p:txBody>
            </p:sp>
          </p:grpSp>
          <p:sp>
            <p:nvSpPr>
              <p:cNvPr id="49" name="Овал 48"/>
              <p:cNvSpPr>
                <a:spLocks noChangeAspect="1"/>
              </p:cNvSpPr>
              <p:nvPr/>
            </p:nvSpPr>
            <p:spPr>
              <a:xfrm>
                <a:off x="5701249" y="5025166"/>
                <a:ext cx="147347" cy="153728"/>
              </a:xfrm>
              <a:prstGeom prst="ellipse">
                <a:avLst/>
              </a:prstGeom>
              <a:solidFill>
                <a:srgbClr val="37C7B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/>
              </a:lstStyle>
              <a:p>
                <a:pPr algn="ctr"/>
                <a:endParaRPr lang="ru-RU"/>
              </a:p>
            </p:txBody>
          </p:sp>
          <p:sp>
            <p:nvSpPr>
              <p:cNvPr id="50" name="Овал 49"/>
              <p:cNvSpPr>
                <a:spLocks noChangeAspect="1"/>
              </p:cNvSpPr>
              <p:nvPr/>
            </p:nvSpPr>
            <p:spPr>
              <a:xfrm>
                <a:off x="7397442" y="5046938"/>
                <a:ext cx="147347" cy="153728"/>
              </a:xfrm>
              <a:prstGeom prst="ellipse">
                <a:avLst/>
              </a:prstGeom>
              <a:solidFill>
                <a:srgbClr val="E5801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/>
              </a:lstStyle>
              <a:p>
                <a:pPr algn="ctr"/>
                <a:endParaRPr lang="ru-RU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F:\работа\ДИЗАЙН\презентация\МОТОР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52486" y="3337567"/>
            <a:ext cx="4057645" cy="2262039"/>
          </a:xfrm>
          <a:prstGeom prst="rect">
            <a:avLst/>
          </a:prstGeom>
          <a:noFill/>
        </p:spPr>
      </p:pic>
      <p:pic>
        <p:nvPicPr>
          <p:cNvPr id="4099" name="Picture 3" descr="F:\работа\ДИЗАЙН\презентация\мотор с новой гравировкой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005918" y="4779020"/>
            <a:ext cx="4282204" cy="1446905"/>
          </a:xfrm>
          <a:prstGeom prst="rect">
            <a:avLst/>
          </a:prstGeom>
          <a:noFill/>
        </p:spPr>
      </p:pic>
      <p:sp>
        <p:nvSpPr>
          <p:cNvPr id="38" name="Содержимое 2"/>
          <p:cNvSpPr txBox="1"/>
          <p:nvPr/>
        </p:nvSpPr>
        <p:spPr>
          <a:xfrm>
            <a:off x="459825" y="5676223"/>
            <a:ext cx="2102220" cy="2415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БЛОК УПРАВЛЕНИЯ «</a:t>
            </a:r>
            <a:r>
              <a:rPr lang="en-US" sz="800" b="1" smtClean="0">
                <a:solidFill>
                  <a:srgbClr val="9966FF"/>
                </a:solidFill>
                <a:latin typeface="Calibri" pitchFamily="34" charset="0"/>
              </a:rPr>
              <a:t>ESTUS MULTI</a:t>
            </a:r>
            <a:r>
              <a:rPr lang="ru-RU" sz="800" b="1" noProof="0" smtClean="0">
                <a:solidFill>
                  <a:srgbClr val="9966FF"/>
                </a:solidFill>
                <a:latin typeface="Calibri" pitchFamily="34" charset="0"/>
              </a:rPr>
              <a:t>»</a:t>
            </a:r>
            <a:endParaRPr kumimoji="0" lang="ru-RU" sz="800" b="1" i="0" u="none" strike="noStrike" kern="1200" cap="none" spc="0" normalizeH="0" baseline="0" noProof="0">
              <a:ln>
                <a:noFill/>
              </a:ln>
              <a:solidFill>
                <a:srgbClr val="9966FF"/>
              </a:solidFill>
              <a:effectLst/>
              <a:uLnTx/>
              <a:uFillTx/>
              <a:latin typeface="Calibri" pitchFamily="34" charset="0"/>
            </a:endParaRPr>
          </a:p>
        </p:txBody>
      </p:sp>
      <p:pic>
        <p:nvPicPr>
          <p:cNvPr id="47" name="Picture 2" descr="F:\работа\ДИЗАЙН\презентация\знат радиоканала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960829" y="3778479"/>
            <a:ext cx="210496" cy="169811"/>
          </a:xfrm>
          <a:prstGeom prst="rect">
            <a:avLst/>
          </a:prstGeom>
          <a:noFill/>
        </p:spPr>
      </p:pic>
      <p:cxnSp>
        <p:nvCxnSpPr>
          <p:cNvPr id="23" name="Shape 22"/>
          <p:cNvCxnSpPr/>
          <p:nvPr/>
        </p:nvCxnSpPr>
        <p:spPr>
          <a:xfrm rot="16200000" flipV="1">
            <a:off x="4124406" y="3226611"/>
            <a:ext cx="998738" cy="2080170"/>
          </a:xfrm>
          <a:prstGeom prst="curvedConnector2">
            <a:avLst/>
          </a:prstGeom>
          <a:ln w="317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1276709" y="5046451"/>
            <a:ext cx="232913" cy="543464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86" name="Выноска 2 85"/>
          <p:cNvSpPr/>
          <p:nvPr/>
        </p:nvSpPr>
        <p:spPr>
          <a:xfrm>
            <a:off x="4462273" y="1594713"/>
            <a:ext cx="4381804" cy="1850745"/>
          </a:xfrm>
          <a:prstGeom prst="borderCallout2">
            <a:avLst>
              <a:gd name="adj1" fmla="val 47505"/>
              <a:gd name="adj2" fmla="val -359"/>
              <a:gd name="adj3" fmla="val 81560"/>
              <a:gd name="adj4" fmla="val -50116"/>
              <a:gd name="adj5" fmla="val 133746"/>
              <a:gd name="adj6" fmla="val -55002"/>
            </a:avLst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25" name="Прямоугольник 24"/>
          <p:cNvSpPr/>
          <p:nvPr/>
        </p:nvSpPr>
        <p:spPr>
          <a:xfrm>
            <a:off x="468173" y="1533561"/>
            <a:ext cx="3760013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Возможность изменения параметров наконечника при его работе в составе стоматологического комплекса «ESTUS» с блоком управления «ESTUS MULTI»: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9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688744" y="2168880"/>
            <a:ext cx="1929806" cy="1122691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pic>
        <p:nvPicPr>
          <p:cNvPr id="20" name="Picture 3" descr="F:\работа\ДИЗАЙН\презентация\22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627077" y="1751544"/>
            <a:ext cx="1929806" cy="1122691"/>
          </a:xfrm>
          <a:prstGeom prst="rect">
            <a:avLst/>
          </a:prstGeom>
          <a:noFill/>
          <a:ln w="3175">
            <a:solidFill>
              <a:schemeClr val="accent6">
                <a:shade val="95000"/>
                <a:satMod val="105000"/>
              </a:schemeClr>
            </a:solidFill>
          </a:ln>
        </p:spPr>
      </p:pic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6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7" name="Рисунок 26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F:\работа\ДИЗАЙН\презентация\плаггер в разборе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5099" y="1145366"/>
            <a:ext cx="5917995" cy="4782308"/>
          </a:xfrm>
          <a:prstGeom prst="rect">
            <a:avLst/>
          </a:prstGeom>
          <a:noFill/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5" name="Стрелка вправо 14"/>
          <p:cNvSpPr/>
          <p:nvPr/>
        </p:nvSpPr>
        <p:spPr>
          <a:xfrm rot="18932208">
            <a:off x="1796967" y="4637746"/>
            <a:ext cx="243339" cy="1358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9247668">
            <a:off x="4443109" y="2562047"/>
            <a:ext cx="305039" cy="11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/>
          </a:lstStyle>
          <a:p>
            <a:pPr algn="ctr"/>
            <a:endParaRPr lang="ru-RU"/>
          </a:p>
        </p:txBody>
      </p:sp>
      <p:sp>
        <p:nvSpPr>
          <p:cNvPr id="18" name="Содержимое 2"/>
          <p:cNvSpPr txBox="1"/>
          <p:nvPr/>
        </p:nvSpPr>
        <p:spPr>
          <a:xfrm>
            <a:off x="5907642" y="1855544"/>
            <a:ext cx="2500135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СТЕРИЛИЗУЕМЫЕ НАСАДКИ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noProof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 (В АССОРТИМЕНТЕ)</a:t>
            </a:r>
            <a:endParaRPr lang="en-US" sz="1000" b="1" noProof="0" smtClean="0">
              <a:solidFill>
                <a:schemeClr val="tx1">
                  <a:lumMod val="50000"/>
                  <a:lumOff val="50000"/>
                </a:schemeClr>
              </a:solidFill>
              <a:latin typeface="Calibri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5817543" y="2216506"/>
            <a:ext cx="495475" cy="174549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0" name="Содержимое 2"/>
          <p:cNvSpPr txBox="1"/>
          <p:nvPr/>
        </p:nvSpPr>
        <p:spPr>
          <a:xfrm>
            <a:off x="1848294" y="5539441"/>
            <a:ext cx="2119858" cy="3302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lang="ru-RU" sz="1000" b="1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</a:rPr>
              <a:t>АККУМУЛЯТОРНЫЙ БЛОК</a:t>
            </a:r>
            <a:endParaRPr kumimoji="0" lang="ru-RU" sz="1000" b="1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Calibri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H="1" flipV="1">
            <a:off x="1957644" y="5337005"/>
            <a:ext cx="219689" cy="22626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5845444" y="1447216"/>
            <a:ext cx="257260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 algn="ctr"/>
            <a:r>
              <a:rPr lang="ru-RU" smtClean="0">
                <a:solidFill>
                  <a:srgbClr val="9966FF"/>
                </a:solidFill>
                <a:latin typeface="Calibri" pitchFamily="34" charset="0"/>
              </a:rPr>
              <a:t>ЭНДОСКАЛЕР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3927944" y="4284207"/>
            <a:ext cx="4985468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Аккумуляторный блок 1600 мАч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Максимальная мощность генератора УЗ колебаний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Вт;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Диапазон частот ультразвуковых колебаний — 32-43 кГц;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(без насадки) -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181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33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х 43 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110 ±5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0" name="Рисунок 29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26" name="Picture 2" descr="D:\работа\ДИЗАЙН\презентация\соник\насадки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895694" y="2453620"/>
            <a:ext cx="2151026" cy="15404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40" y="877350"/>
            <a:ext cx="8181892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5122" name="Picture 2" descr="J:\работа\ДИЗАЙН\презентация\для презентации 2022\КОМПЛЕКТАЦИЯ соник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20960" y="1232317"/>
            <a:ext cx="7513595" cy="4831985"/>
          </a:xfrm>
          <a:prstGeom prst="rect">
            <a:avLst/>
          </a:prstGeom>
          <a:noFill/>
        </p:spPr>
      </p:pic>
      <p:pic>
        <p:nvPicPr>
          <p:cNvPr id="25" name="Рисунок 24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28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9" name="Subtitle 2"/>
          <p:cNvSpPr txBox="1"/>
          <p:nvPr/>
        </p:nvSpPr>
        <p:spPr>
          <a:xfrm>
            <a:off x="548639" y="877350"/>
            <a:ext cx="8030817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НАКОНЕЧНИК-ЭНДОСКАЛЕР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SONIC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1331" y="1352755"/>
            <a:ext cx="4896873" cy="307777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400" smtClean="0">
                <a:solidFill>
                  <a:srgbClr val="37C7B6"/>
                </a:solidFill>
                <a:latin typeface="Calibri" pitchFamily="34" charset="0"/>
              </a:rPr>
              <a:t>ДОПОЛНИТЕЛЬНО:</a:t>
            </a:r>
          </a:p>
        </p:txBody>
      </p:sp>
      <p:pic>
        <p:nvPicPr>
          <p:cNvPr id="6146" name="Picture 2" descr="J:\работа\ДИЗАЙН\презентация\для презентации 2022\комплект соник доп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28955" y="1847726"/>
            <a:ext cx="6877088" cy="4121752"/>
          </a:xfrm>
          <a:prstGeom prst="rect">
            <a:avLst/>
          </a:prstGeom>
          <a:noFill/>
        </p:spPr>
      </p:pic>
      <p:pic>
        <p:nvPicPr>
          <p:cNvPr id="12" name="Рисунок 11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4201065" y="1428868"/>
            <a:ext cx="4635860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rgbClr val="9966FF"/>
                </a:solidFill>
                <a:latin typeface="Calibri" pitchFamily="34" charset="0"/>
              </a:rPr>
              <a:t>ЛОКАЛИЗАЦИЯ АПИКАЛЬНОГО СУЖЕНИЯ КОРНЕВОГО КАНАЛА ЗУБА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ОСОБЕННОСТИ И ПРЕИМУЩЕСТВА: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Высокая точность и стабильность измерений в любых средах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(сухой, влажный, кровоточащий канал) благодаря новейшей многочастотной технологии с цифровой динамической 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фильтрацией вычислений.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45546" y="4840830"/>
            <a:ext cx="2980045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Хорошо читаемый яркий и контрастный  O-LED дисплей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 широким углом обзора (170º) для более качественной визуализации продвижения инструмента в канале</a:t>
            </a:r>
          </a:p>
        </p:txBody>
      </p:sp>
      <p:pic>
        <p:nvPicPr>
          <p:cNvPr id="18" name="Picture 2" descr="F:\работа\ДИЗАЙН\презентация\индикация апекс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835390" y="4671913"/>
            <a:ext cx="4592103" cy="1322585"/>
          </a:xfrm>
          <a:prstGeom prst="rect">
            <a:avLst/>
          </a:prstGeom>
          <a:noFill/>
        </p:spPr>
      </p:pic>
      <p:grpSp>
        <p:nvGrpSpPr>
          <p:cNvPr id="31" name="Группа 30"/>
          <p:cNvGrpSpPr/>
          <p:nvPr/>
        </p:nvGrpSpPr>
        <p:grpSpPr>
          <a:xfrm>
            <a:off x="364196" y="1473367"/>
            <a:ext cx="3707471" cy="1866469"/>
            <a:chOff x="200025" y="1446074"/>
            <a:chExt cx="4146916" cy="2087701"/>
          </a:xfrm>
        </p:grpSpPr>
        <p:pic>
          <p:nvPicPr>
            <p:cNvPr id="13314" name="Picture 2" descr="F:\работа\ДИЗАЙН\презентация\апекс с проводом3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200025" y="1446074"/>
              <a:ext cx="4146916" cy="2087701"/>
            </a:xfrm>
            <a:prstGeom prst="rect">
              <a:avLst/>
            </a:prstGeom>
            <a:noFill/>
          </p:spPr>
        </p:pic>
        <p:sp>
          <p:nvSpPr>
            <p:cNvPr id="20" name="TextBox 19"/>
            <p:cNvSpPr txBox="1"/>
            <p:nvPr/>
          </p:nvSpPr>
          <p:spPr>
            <a:xfrm>
              <a:off x="225190" y="2381535"/>
              <a:ext cx="5117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/>
            </a:lstStyle>
            <a:p>
              <a:r>
                <a:rPr lang="en-US" sz="9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53 </a:t>
              </a:r>
              <a:r>
                <a:rPr lang="ru-RU" sz="900" smtClean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</a:rPr>
                <a:t>мм</a:t>
              </a:r>
              <a:endParaRPr lang="ru-RU" sz="900">
                <a:solidFill>
                  <a:schemeClr val="bg1">
                    <a:lumMod val="50000"/>
                  </a:schemeClr>
                </a:solidFill>
                <a:latin typeface="Calibri" panose="020F0502020204030204" pitchFamily="34" charset="0"/>
              </a:endParaRPr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 flipH="1">
              <a:off x="327546" y="1965278"/>
              <a:ext cx="191069" cy="122829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H="1">
              <a:off x="900752" y="2654490"/>
              <a:ext cx="170597" cy="136477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382137" y="2081284"/>
              <a:ext cx="545911" cy="668740"/>
            </a:xfrm>
            <a:prstGeom prst="line">
              <a:avLst/>
            </a:prstGeom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ВНЕШНИЙ МИНИАПЕКСЛОКАТОР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АРЕХ»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5" name="Рисунок 34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4338" name="Picture 2" descr="D:\работа\ДИЗАЙН\презентация\сайт\апекс\apex6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6428095" y="2991018"/>
            <a:ext cx="2006221" cy="1430942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423081" y="3479886"/>
            <a:ext cx="6011839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Повышенная точность при работе с ирригационными растворами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за счет возможности корректировать измерения в зависимости от применяемого ирриганта: </a:t>
            </a: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   Н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Гипохлорит натрия (NaOCl), </a:t>
            </a: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   С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- Хлоргексидин</a:t>
            </a:r>
          </a:p>
          <a:p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    Е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- ЭДТА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3658168" y="1580470"/>
            <a:ext cx="500815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Малый вес (20 г) , короткие провода и небольшие размеры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позволяют расположить аппарат непосредственно в рабочей зоне стоматолога (например, на фартуке пациента), что: 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обеспечивает дополнительное удобство и безопасность в работе; </a:t>
            </a:r>
          </a:p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увеличивает срок службы сигнальных проводов;</a:t>
            </a:r>
          </a:p>
          <a:p>
            <a:pPr>
              <a:buFontTx/>
              <a:buChar char="-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улучшается помехоустойчивость;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- позволяет экономить пространство на рабочем месте </a:t>
            </a:r>
          </a:p>
        </p:txBody>
      </p:sp>
      <p:sp>
        <p:nvSpPr>
          <p:cNvPr id="25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ВНЕШНИЙ МИНИАПЕКСЛОКАТОР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АРЕХ»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3687611" y="3063134"/>
            <a:ext cx="3504759" cy="286232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1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Функция формирования апикального упора,</a:t>
            </a: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обеспечивающая остановку инструмента и создание упора на заданном расстоянии до апекса с целью дальнейшего предупреждения выхода пломбировочного материала в ткани периодонта</a:t>
            </a: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Функция «Установки метки»,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позволяющая  в процессе измерения рабочей длины отмечать зоны искривления канала или зоны остановки инструмента для более прогнозируемого процесса пломбирования канала</a:t>
            </a: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Демо-режим –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режим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демонстрации показа работы апекслокатора</a:t>
            </a:r>
          </a:p>
        </p:txBody>
      </p:sp>
      <p:pic>
        <p:nvPicPr>
          <p:cNvPr id="35" name="Рисунок 34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3315" name="Picture 3" descr="D:\работа\ДИЗАЙН\презентация\сайт\апекс\apex8-1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285499" y="4614680"/>
            <a:ext cx="1278472" cy="1320543"/>
          </a:xfrm>
          <a:prstGeom prst="rect">
            <a:avLst/>
          </a:prstGeom>
          <a:noFill/>
        </p:spPr>
      </p:pic>
      <p:pic>
        <p:nvPicPr>
          <p:cNvPr id="13316" name="Picture 4" descr="D:\работа\ДИЗАЙН\презентация\сайт\апекс\apex7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51381" y="3097665"/>
            <a:ext cx="1290455" cy="1332920"/>
          </a:xfrm>
          <a:prstGeom prst="rect">
            <a:avLst/>
          </a:prstGeom>
          <a:noFill/>
        </p:spPr>
      </p:pic>
      <p:pic>
        <p:nvPicPr>
          <p:cNvPr id="28" name="Picture 2" descr="F:\работа\ДИЗАЙН\презентация\апекс\Безымянный-1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84787" y="1539880"/>
            <a:ext cx="2899768" cy="433711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84</a:t>
            </a:fld>
            <a:endParaRPr lang="en-US"/>
          </a:p>
        </p:txBody>
      </p:sp>
      <p:grpSp>
        <p:nvGrpSpPr>
          <p:cNvPr id="18" name="Группа 17"/>
          <p:cNvGrpSpPr/>
          <p:nvPr/>
        </p:nvGrpSpPr>
        <p:grpSpPr>
          <a:xfrm>
            <a:off x="352486" y="1594713"/>
            <a:ext cx="8491591" cy="4251656"/>
            <a:chOff x="352486" y="1594713"/>
            <a:chExt cx="8491591" cy="4251656"/>
          </a:xfrm>
        </p:grpSpPr>
        <p:pic>
          <p:nvPicPr>
            <p:cNvPr id="5123" name="Picture 3" descr="F:\работа\ДИЗАЙН\презентация\МОТОР\блок эстус мульти.png"/>
            <p:cNvPicPr>
              <a:picLocks noChangeAspect="1" noChangeArrowheads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auto">
            <a:xfrm>
              <a:off x="352486" y="3337567"/>
              <a:ext cx="4057645" cy="2262039"/>
            </a:xfrm>
            <a:prstGeom prst="rect">
              <a:avLst/>
            </a:prstGeom>
            <a:noFill/>
          </p:spPr>
        </p:pic>
        <p:pic>
          <p:nvPicPr>
            <p:cNvPr id="47" name="Picture 2" descr="F:\работа\ДИЗАЙН\презентация\знат радиоканала.png"/>
            <p:cNvPicPr>
              <a:picLocks noChangeAspect="1" noChangeArrowheads="1"/>
            </p:cNvPicPr>
            <p:nvPr/>
          </p:nvPicPr>
          <p:blipFill>
            <a:blip r:embed="rId3" cstate="print"/>
            <a:stretch>
              <a:fillRect/>
            </a:stretch>
          </p:blipFill>
          <p:spPr bwMode="auto">
            <a:xfrm>
              <a:off x="4960829" y="3778479"/>
              <a:ext cx="210496" cy="169811"/>
            </a:xfrm>
            <a:prstGeom prst="rect">
              <a:avLst/>
            </a:prstGeom>
            <a:noFill/>
          </p:spPr>
        </p:pic>
        <p:cxnSp>
          <p:nvCxnSpPr>
            <p:cNvPr id="23" name="Shape 22"/>
            <p:cNvCxnSpPr/>
            <p:nvPr/>
          </p:nvCxnSpPr>
          <p:spPr>
            <a:xfrm rot="16200000" flipV="1">
              <a:off x="4124406" y="3226611"/>
              <a:ext cx="998738" cy="2080170"/>
            </a:xfrm>
            <a:prstGeom prst="curvedConnector2">
              <a:avLst/>
            </a:prstGeom>
            <a:ln w="317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Выноска 2 85"/>
            <p:cNvSpPr/>
            <p:nvPr/>
          </p:nvSpPr>
          <p:spPr>
            <a:xfrm>
              <a:off x="4462273" y="1594713"/>
              <a:ext cx="4381804" cy="1850745"/>
            </a:xfrm>
            <a:prstGeom prst="borderCallout2">
              <a:avLst>
                <a:gd name="adj1" fmla="val 47505"/>
                <a:gd name="adj2" fmla="val -359"/>
                <a:gd name="adj3" fmla="val 81560"/>
                <a:gd name="adj4" fmla="val -50116"/>
                <a:gd name="adj5" fmla="val 133746"/>
                <a:gd name="adj6" fmla="val -55002"/>
              </a:avLst>
            </a:prstGeom>
            <a:solidFill>
              <a:schemeClr val="bg1"/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/>
            </a:lstStyle>
            <a:p>
              <a:pPr algn="ctr"/>
              <a:endParaRPr lang="ru-RU"/>
            </a:p>
          </p:txBody>
        </p:sp>
        <p:pic>
          <p:nvPicPr>
            <p:cNvPr id="14338" name="Picture 2" descr="F:\работа\ДИЗАЙН\презентация\апекс\АПЕКСЛОКАТОР2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4967572" y="4652638"/>
              <a:ext cx="2299862" cy="1193731"/>
            </a:xfrm>
            <a:prstGeom prst="rect">
              <a:avLst/>
            </a:prstGeom>
            <a:noFill/>
          </p:spPr>
        </p:pic>
        <p:pic>
          <p:nvPicPr>
            <p:cNvPr id="22" name="Picture 3" descr="F:\работа\ДИЗАЙН\презентация\22.png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>
              <a:off x="4665038" y="1736526"/>
              <a:ext cx="1932311" cy="1122692"/>
            </a:xfrm>
            <a:prstGeom prst="rect">
              <a:avLst/>
            </a:prstGeom>
            <a:noFill/>
            <a:ln w="3175">
              <a:solidFill>
                <a:schemeClr val="accent6">
                  <a:shade val="95000"/>
                  <a:satMod val="105000"/>
                </a:schemeClr>
              </a:solidFill>
            </a:ln>
          </p:spPr>
        </p:pic>
        <p:pic>
          <p:nvPicPr>
            <p:cNvPr id="26" name="Picture 3" descr="F:\работа\ДИЗАЙН\презентация\22.png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6756053" y="2167820"/>
              <a:ext cx="1929806" cy="1122690"/>
            </a:xfrm>
            <a:prstGeom prst="rect">
              <a:avLst/>
            </a:prstGeom>
            <a:noFill/>
          </p:spPr>
        </p:pic>
      </p:grp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24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ВНЕШНИЙ МИНИАПЕКСЛОКАТОР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АРЕХ»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27" name="Рисунок 26" descr="logo_geosoft_dent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 descr="апекс и провод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5942" y="1271018"/>
            <a:ext cx="5108984" cy="3219096"/>
          </a:xfrm>
          <a:prstGeom prst="rect">
            <a:avLst/>
          </a:prstGeom>
        </p:spPr>
      </p:pic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686787" y="4678431"/>
            <a:ext cx="3905684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 Таймер автоотключения питания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(53 х 39 х 13)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20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ВНЕШНИЙ МИНИАПЕКСЛОКАТОР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АРЕХ»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5363" name="Picture 3" descr="D:\работа\ДИЗАЙН\презентация\для презентации 2022\АПЕКС ЦЕПЬ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034010" y="4399012"/>
            <a:ext cx="3309938" cy="1438275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5800299" y="1876091"/>
            <a:ext cx="2763671" cy="212365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аккумуляторная батарея (3,7В; 250 мАч)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Дисплей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OLED (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1,3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”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  <a:endParaRPr lang="en-US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Диапазон измерений – от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до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0 ед.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Точность измерений в апикальной зоне - ± 0,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мм</a:t>
            </a:r>
          </a:p>
          <a:p>
            <a:pPr>
              <a:buFont typeface="Arial" pitchFamily="34" charset="0"/>
              <a:buChar char="•"/>
            </a:pP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Диапазон формирования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“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апикального упора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” 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от 0,1 до 1,0 ед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.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586596" y="1621878"/>
            <a:ext cx="4192438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en-US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 </a:t>
            </a: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 автономном режиме работает как обычный внешний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АПЕКСЛОКАТОР</a:t>
            </a: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В составе комплекса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“ESTUS”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– дополнительно является основным блоком управления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 предназначен для настройки и индикации рабочих параметров всех функциональных устройств комплекса</a:t>
            </a:r>
          </a:p>
          <a:p>
            <a:endParaRPr lang="ru-RU" sz="1200" b="1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8434" name="Picture 2" descr="F:\работа\ДИЗАЙН\презентация\блок эстус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7766" y="3254998"/>
            <a:ext cx="4773253" cy="2848208"/>
          </a:xfrm>
          <a:prstGeom prst="rect">
            <a:avLst/>
          </a:prstGeom>
          <a:noFill/>
        </p:spPr>
      </p:pic>
      <p:sp>
        <p:nvSpPr>
          <p:cNvPr id="21" name="Прямоугольник 20"/>
          <p:cNvSpPr/>
          <p:nvPr/>
        </p:nvSpPr>
        <p:spPr>
          <a:xfrm>
            <a:off x="5052524" y="3842437"/>
            <a:ext cx="3608397" cy="2123658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b="1" smtClean="0">
                <a:solidFill>
                  <a:srgbClr val="37C7B6"/>
                </a:solidFill>
                <a:latin typeface="Calibri" pitchFamily="34" charset="0"/>
              </a:rPr>
              <a:t>ТЕХНИЧЕСКИЕ ХАРАКТЕРИСТИКИ: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Источник питания – аккумуляторная батарея (3,7В; 4100 мАч)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Дисплей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TFT-LCD (5”, разрешение 800х480 рх)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 Таймер автоотключения питания – 30 мин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Габаритные размеры - (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147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100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х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56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)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мм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Вес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– 235 г</a:t>
            </a:r>
          </a:p>
          <a:p>
            <a:pPr>
              <a:buFont typeface="Arial" pitchFamily="34" charset="0"/>
              <a:buChar char="•"/>
            </a:pP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Встроенный радиомодуль 2,4 ГГц, радиус действий – не 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&lt;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3 м</a:t>
            </a: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8435" name="Picture 3" descr="F:\работа\ДИЗАЙН\презентация\апекс МУЛЬТИ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753156" y="1514761"/>
            <a:ext cx="4066714" cy="1667352"/>
          </a:xfrm>
          <a:prstGeom prst="rect">
            <a:avLst/>
          </a:prstGeom>
          <a:noFill/>
        </p:spPr>
      </p:pic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ВНЕШНИЙ АПЕКСЛОКАТОР-БЛОК УПРАВЛЕНИЯ 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MULTI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8" name="Рисунок 17" descr="logo_geosoft_den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39" y="877350"/>
            <a:ext cx="8213223" cy="6511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ВНЕШНИЕ АПЕКСЛОКАТОРЫ «</a:t>
            </a:r>
            <a:r>
              <a:rPr lang="en-GB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APEX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MULTI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9219" name="Picture 3" descr="J:\работа\ДИЗАЙН\презентация\для презентации 2022\КОМПЛЕКТ МУЛЬТИ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98753" y="1754652"/>
            <a:ext cx="7736613" cy="4178424"/>
          </a:xfrm>
          <a:prstGeom prst="rect">
            <a:avLst/>
          </a:prstGeom>
          <a:noFill/>
        </p:spPr>
      </p:pic>
      <p:pic>
        <p:nvPicPr>
          <p:cNvPr id="15" name="Рисунок 14" descr="logo_geosoft_den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pic>
        <p:nvPicPr>
          <p:cNvPr id="15" name="Рисунок 14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10" name="Subtitle 2"/>
          <p:cNvSpPr txBox="1"/>
          <p:nvPr/>
        </p:nvSpPr>
        <p:spPr>
          <a:xfrm>
            <a:off x="548639" y="877350"/>
            <a:ext cx="8213223" cy="6511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ВНЕШНИЕ АПЕКСЛОКАТОРЫ «</a:t>
            </a:r>
            <a:r>
              <a:rPr lang="en-GB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APEX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 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И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 MULTI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</a:p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6387" name="Picture 3" descr="D:\работа\ДИЗАЙН\презентация\для презентации 2022\комплект апекс+мульти в одном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4948" y="1700098"/>
            <a:ext cx="3877539" cy="4308017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5144494" y="1868140"/>
            <a:ext cx="3220693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Совмещенный комплект </a:t>
            </a:r>
            <a:r>
              <a:rPr lang="en-GB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Multi+Apex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позволяет использовать все преимущества внешнего миниапекслокатора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GB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Apex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(малый вес, короткие провода, крепление на фартуке), но при этом получить более удобную настройку его параметров и визуализацию продвижения файла в канале на цветном </a:t>
            </a:r>
            <a:r>
              <a:rPr lang="en-GB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touch-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дисплее</a:t>
            </a:r>
            <a:r>
              <a:rPr lang="en-US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«</a:t>
            </a:r>
            <a:r>
              <a:rPr lang="en-GB" sz="1200" err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 Multi</a:t>
            </a:r>
            <a:r>
              <a:rPr lang="ru-RU" sz="120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 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grpSp>
        <p:nvGrpSpPr>
          <p:cNvPr id="32" name="Группа 31"/>
          <p:cNvGrpSpPr/>
          <p:nvPr/>
        </p:nvGrpSpPr>
        <p:grpSpPr>
          <a:xfrm>
            <a:off x="5206856" y="3864334"/>
            <a:ext cx="3299896" cy="2241316"/>
            <a:chOff x="5206856" y="3864334"/>
            <a:chExt cx="3299896" cy="2241316"/>
          </a:xfrm>
        </p:grpSpPr>
        <p:pic>
          <p:nvPicPr>
            <p:cNvPr id="16388" name="Picture 4" descr="D:\работа\ДИЗАЙН\презентация\для презентации 2022\apex4 с мульти.png"/>
            <p:cNvPicPr>
              <a:picLocks noChangeAspect="1" noChangeArrowheads="1"/>
            </p:cNvPicPr>
            <p:nvPr/>
          </p:nvPicPr>
          <p:blipFill>
            <a:blip r:embed="rId4" cstate="print"/>
            <a:stretch>
              <a:fillRect/>
            </a:stretch>
          </p:blipFill>
          <p:spPr bwMode="auto">
            <a:xfrm>
              <a:off x="5206856" y="3864334"/>
              <a:ext cx="3299896" cy="2241316"/>
            </a:xfrm>
            <a:prstGeom prst="rect">
              <a:avLst/>
            </a:prstGeom>
            <a:noFill/>
          </p:spPr>
        </p:pic>
        <p:cxnSp>
          <p:nvCxnSpPr>
            <p:cNvPr id="21" name="Прямая соединительная линия 20"/>
            <p:cNvCxnSpPr/>
            <p:nvPr/>
          </p:nvCxnSpPr>
          <p:spPr>
            <a:xfrm>
              <a:off x="7099464" y="4748151"/>
              <a:ext cx="619497" cy="376052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40" y="877350"/>
            <a:ext cx="7728668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СТОМАТОЛОГИЧЕСКИЙ КОМПЛЕКС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0244" name="Picture 4" descr="J:\работа\ДИЗАЙН\презентация\для презентации 2022\КОМПЛЕКТ КОМПЛЕКС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31213" y="1563655"/>
            <a:ext cx="5159620" cy="4250544"/>
          </a:xfrm>
          <a:prstGeom prst="rect">
            <a:avLst/>
          </a:prstGeom>
          <a:noFill/>
        </p:spPr>
      </p:pic>
      <p:pic>
        <p:nvPicPr>
          <p:cNvPr id="10246" name="Picture 6" descr="J:\работа\ДИЗАЙН\презентация\для презентации 2022\КОМПЛЕКТ КОМПЛЕКС1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820259" y="1774828"/>
            <a:ext cx="2892425" cy="404147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39" y="877350"/>
            <a:ext cx="8356821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СТОМАТОЛОГИЧЕСКИЙ КОМПЛЕКС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r>
              <a:rPr lang="ru-RU" sz="1400" smtClean="0">
                <a:solidFill>
                  <a:srgbClr val="9966FF"/>
                </a:solidFill>
                <a:latin typeface="Calibri" pitchFamily="34" charset="0"/>
              </a:rPr>
              <a:t>ВАРИАНТЫ КОМПЛЕКТАЦИИ ИЗДЕЛИЯ: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pic>
        <p:nvPicPr>
          <p:cNvPr id="10246" name="Picture 6" descr="J:\работа\ДИЗАЙН\презентация\для презентации 2022\КОМПЛЕКТ КОМПЛЕКС1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820259" y="1662410"/>
            <a:ext cx="3075024" cy="4289555"/>
          </a:xfrm>
          <a:prstGeom prst="rect">
            <a:avLst/>
          </a:prstGeom>
          <a:noFill/>
        </p:spPr>
      </p:pic>
      <p:pic>
        <p:nvPicPr>
          <p:cNvPr id="10" name="Picture 4" descr="J:\работа\ДИЗАЙН\презентация\для презентации 2022\КОМПЛЕКТ КОМПЛЕКС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31213" y="1563655"/>
            <a:ext cx="5159620" cy="425054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r>
              <a:rPr lang="ru-RU" smtClean="0"/>
              <a:t>ГЕОСОФТ ДЕНТ</a:t>
            </a: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16" name="Заголовок 1"/>
          <p:cNvSpPr>
            <a:spLocks noGrp="1"/>
          </p:cNvSpPr>
          <p:nvPr>
            <p:ph type="title"/>
          </p:nvPr>
        </p:nvSpPr>
        <p:spPr>
          <a:xfrm>
            <a:off x="457200" y="84671"/>
            <a:ext cx="8229600" cy="795866"/>
          </a:xfrm>
        </p:spPr>
        <p:txBody>
          <a:bodyPr/>
          <a:lstStyle>
            <a:defPPr/>
          </a:lstStyle>
          <a:p>
            <a:pPr algn="l"/>
            <a:r>
              <a:rPr lang="ru-RU" sz="2000" smtClean="0"/>
              <a:t>СТОМАТОЛОГИЧЕСКИЙ КОМПЛЕКС «</a:t>
            </a:r>
            <a:r>
              <a:rPr lang="en-US" sz="2000" smtClean="0"/>
              <a:t>ESTUS</a:t>
            </a:r>
            <a:r>
              <a:rPr lang="ru-RU" sz="2000" smtClean="0"/>
              <a:t>»</a:t>
            </a:r>
            <a:endParaRPr lang="ru-RU" sz="2000"/>
          </a:p>
        </p:txBody>
      </p:sp>
      <p:sp>
        <p:nvSpPr>
          <p:cNvPr id="17" name="Subtitle 2"/>
          <p:cNvSpPr txBox="1"/>
          <p:nvPr/>
        </p:nvSpPr>
        <p:spPr>
          <a:xfrm>
            <a:off x="548640" y="877350"/>
            <a:ext cx="6464410" cy="4372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marL="342900" lvl="0" indent="-342900">
              <a:spcBef>
                <a:spcPct val="20000"/>
              </a:spcBef>
              <a:defRPr/>
            </a:pP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СТОМАТОЛОГИЧЕСКИЙ КОМПЛЕКС «</a:t>
            </a:r>
            <a:r>
              <a:rPr lang="en-US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ESTUS</a:t>
            </a:r>
            <a:r>
              <a:rPr lang="ru-RU" sz="140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».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11" name="Рисунок 10" descr="logo_geosoft_den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37978" y="382473"/>
            <a:ext cx="1179489" cy="43934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438693" y="1956850"/>
            <a:ext cx="2940142" cy="3662541"/>
          </a:xfrm>
          <a:prstGeom prst="rect">
            <a:avLst/>
          </a:prstGeom>
        </p:spPr>
        <p:txBody>
          <a:bodyPr wrap="square">
            <a:spAutoFit/>
          </a:bodyPr>
          <a:lstStyle>
            <a:defPPr/>
          </a:lstStyle>
          <a:p>
            <a:r>
              <a:rPr lang="ru-RU" sz="2000" b="1" smtClean="0">
                <a:solidFill>
                  <a:srgbClr val="FF0000"/>
                </a:solidFill>
                <a:latin typeface="Calibri" pitchFamily="34" charset="0"/>
              </a:rPr>
              <a:t>!!! ВЫГОДНО</a:t>
            </a:r>
          </a:p>
          <a:p>
            <a:r>
              <a:rPr lang="ru-RU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Стоимость стоматологического комплекса «</a:t>
            </a:r>
            <a:r>
              <a:rPr lang="en-GB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ESTUS</a:t>
            </a:r>
            <a:r>
              <a:rPr lang="ru-RU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»</a:t>
            </a:r>
            <a:r>
              <a:rPr lang="en-GB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 </a:t>
            </a:r>
            <a:r>
              <a:rPr lang="ru-RU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на </a:t>
            </a:r>
            <a:r>
              <a:rPr lang="ru-RU" sz="4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23% </a:t>
            </a:r>
            <a:r>
              <a:rPr lang="ru-RU" sz="2000" b="1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дешевле, чем общая стоимость всех функциональных устройств, приобретенных по отдельности</a:t>
            </a:r>
          </a:p>
          <a:p>
            <a:endParaRPr lang="ru-RU" sz="1200" smtClean="0">
              <a:solidFill>
                <a:schemeClr val="bg1">
                  <a:lumMod val="50000"/>
                </a:schemeClr>
              </a:solidFill>
              <a:latin typeface="Calibri" pitchFamily="34" charset="0"/>
            </a:endParaRPr>
          </a:p>
        </p:txBody>
      </p:sp>
      <p:pic>
        <p:nvPicPr>
          <p:cNvPr id="18438" name="Picture 6" descr="D:\работа\ДИЗАЙН\презентация\для презентации 2022\весы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74837" y="1450197"/>
            <a:ext cx="4500245" cy="45902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390" y="4692770"/>
            <a:ext cx="8229600" cy="1362106"/>
          </a:xfrm>
        </p:spPr>
        <p:txBody>
          <a:bodyPr/>
          <a:lstStyle>
            <a:defPPr/>
          </a:lstStyle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> </a:t>
            </a:r>
            <a:r>
              <a:rPr lang="ru-RU" smtClean="0"/>
              <a:t>СПАСИБО ЗА</a:t>
            </a:r>
            <a:br>
              <a:rPr lang="ru-RU" smtClean="0"/>
            </a:br>
            <a:r>
              <a:rPr lang="ru-RU" smtClean="0"/>
              <a:t>ВНИМАНИЕ!</a:t>
            </a: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mtClean="0"/>
              <a:t/>
            </a:r>
            <a:br>
              <a:rPr lang="en-US" smtClean="0"/>
            </a:br>
            <a:r>
              <a:rPr lang="en-US" sz="3600" smtClean="0">
                <a:solidFill>
                  <a:srgbClr val="9966FF"/>
                </a:solidFill>
              </a:rPr>
              <a:t/>
            </a:r>
            <a:br>
              <a:rPr lang="en-US" sz="3600" smtClean="0">
                <a:solidFill>
                  <a:srgbClr val="9966FF"/>
                </a:solidFill>
              </a:rPr>
            </a:br>
            <a:r>
              <a:rPr lang="en-US" sz="3600" smtClean="0">
                <a:solidFill>
                  <a:srgbClr val="9966FF"/>
                </a:solidFill>
              </a:rPr>
              <a:t>geosoftdent@geosoft.ru </a:t>
            </a:r>
            <a:endParaRPr lang="ru-RU" sz="3600">
              <a:solidFill>
                <a:srgbClr val="9966FF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fld id="{B11D738E-8962-435F-8C43-147B8DD7E819}" type="datetime1">
              <a:rPr lang="en-US" smtClean="0"/>
              <a:pPr/>
              <a:t>11/1/2024</a:t>
            </a:fld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fld id="{BA9B540C-44DA-4F69-89C9-7C84606640D3}" type="slidenum">
              <a:rPr lang="en-US" smtClean="0"/>
              <a:pPr/>
              <a:t>92</a:t>
            </a:fld>
            <a:endParaRPr lang="en-US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</p:spPr>
        <p:txBody>
          <a:bodyPr/>
          <a:lstStyle>
            <a:defPPr/>
          </a:lstStyle>
          <a:p>
            <a:r>
              <a:rPr lang="en-US" smtClean="0"/>
              <a:t>GEOSOFT DENT</a:t>
            </a: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Arial"/>
        <a:cs typeface="Arial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Arial"/>
        <a:cs typeface="Arial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14679</TotalTime>
  <Words>5190</Words>
  <Application>Microsoft Office PowerPoint</Application>
  <PresentationFormat>Экран (4:3)</PresentationFormat>
  <Paragraphs>1165</Paragraphs>
  <Slides>92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92</vt:i4>
      </vt:variant>
    </vt:vector>
  </HeadingPairs>
  <TitlesOfParts>
    <vt:vector size="93" baseType="lpstr">
      <vt:lpstr>Executive</vt:lpstr>
      <vt:lpstr>МНОГОФУНКЦИОНАЛЬНЫЙ СТОМАТОЛОГИЧЕСКИЙ КОМПЛЕКС 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Слайд 13</vt:lpstr>
      <vt:lpstr>Слайд 14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Слайд 59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СТОМАТОЛОГИЧЕСКИЙ КОМПЛЕКС «ESTUS»</vt:lpstr>
      <vt:lpstr>      СПАСИБО ЗА ВНИМАНИЕ!    geosoftdent@geosoft.ru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estsveta</dc:creator>
  <cp:lastModifiedBy>Светлана</cp:lastModifiedBy>
  <cp:revision>1150</cp:revision>
  <dcterms:created xsi:type="dcterms:W3CDTF">2014-09-16T21:34:41Z</dcterms:created>
  <dcterms:modified xsi:type="dcterms:W3CDTF">2024-11-01T17:36:48Z</dcterms:modified>
</cp:coreProperties>
</file>